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8D8A-808D-90A3-E170-B1CF0F626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DDA0C-4306-CFDA-3DD0-421DF37DC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FCC53-4CEA-3387-AC9D-8F787E1A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5AE71-0D89-E186-2EE3-3B64C0EBF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B66BA-2A7D-8EF0-8603-34C098B6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6550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2513-FCDF-7214-D44F-5DFDA567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8F9B8-9376-F362-0DA5-5A51F2F2A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AEB49-31D1-2A0B-F55A-46AFE65C5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8F800-CAED-EADB-009B-020BE88D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DC521-2EE0-51C9-A717-E820E9A1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8086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50E2E5-2914-7C7C-7E48-2AC0E46C8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7ACF5-72CD-0ADB-F404-0FCFDF97B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EC7EB-B65C-2F34-FED9-C4EFBD6E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B95A6-6D88-7D9C-1230-63FF9329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D049A-4F2C-36A0-EEB8-AA9BBD07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4912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23AA-5363-5076-C367-15628A6E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AEECF-7B85-336D-62FB-F962878E8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ABB81-1DCF-4DE1-781F-458C2AD7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20A5B-902D-AB3F-1F64-724703B4C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8B783-BCE0-575A-2D13-81B6D204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541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D77-F804-FB94-B570-11651039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17A8D-C190-5453-2A8E-2F83516BE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CBEB5-C8E7-5748-52CA-27ECE555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E97AA-2799-7D9C-9B85-13B24E79C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4290B-218B-0041-61B8-BD29D638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1786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7815-1B22-CC67-77A2-A546EE67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A27F9-944E-558B-9F92-87C4CAFE7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C6888-902D-F17B-C185-A2EF63579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BB56E-0F79-A9C0-8DF9-CD760E3AB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3867E-61DF-F45E-473E-0AD6B6D1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96667-AB9C-D128-3552-11BA8B02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5259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C35C-2FED-BC31-94D8-901CC502B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5CBEF-25FB-9AE4-4A4D-0E2F1F23C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261E2-635E-5F3D-D17E-F28AE8D20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228A99-CFF1-2DC9-567C-F43A885F3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79262C-9DC6-226E-7B70-75D33CA10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C7150-F570-3952-7377-DEE9BBD0B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13AD86-2AB1-550A-C6AA-98B557B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53CBAC-2DBD-0433-4336-A0E1FC74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2007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27CB-223E-D9EA-2462-248996B6D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944ABB-A597-ECE9-DC67-779D42A1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5B628-35D9-BD89-D7D3-4DE4AED7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70AFE-EB4C-B02F-1097-2226BEEB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0174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24139-FA1F-D1B4-BDFE-D352ACE4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5916FE-0DBC-E3DD-B4A1-DFF1328F7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F5215-93D0-2922-6F3E-573B56A6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7621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B392F-D877-AF38-76A3-96A1EFD1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08083-6C3B-636E-6146-72497B9A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A054F-D311-77ED-74A2-02F7F7FFF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9BD4B-FC27-F3F9-C7A6-BDF6BB22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AFB78-C85B-F124-9041-20C90C7D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7F11C-FA10-7033-80D6-88412DBC8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5526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AA9AD-95EF-27C1-6848-F6A855D91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CFF74B-9016-F171-D725-EF9A51A96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32501-D4A1-022B-29A9-D0BC6A454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2D2CC-8B44-8940-9131-916FD967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CCBB0-17C6-8112-9556-CC382787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D9809-FFA1-D122-35F6-5263C2E0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874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0FB25-6E09-5399-507D-10C4DF29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AD3C0-D578-E383-68C0-51B7FFBBF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F11AB-3697-DA17-B5F8-E4087B5C1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F7A15-ACC3-1749-97F8-934D08E00F8C}" type="datetimeFigureOut">
              <a:rPr lang="en-TR" smtClean="0"/>
              <a:t>12.05.2023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D9D63-94E7-1579-2FF5-5B744FD0E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84951-6620-2F0B-4118-A6A104AF4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1011-957E-DC40-AF0A-F835EC8F5B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818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653BA-BF2B-9A74-0E50-D382AE9C2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TR" sz="6100" dirty="0"/>
              <a:t>ERC Grant Başvuru Tecrübesi</a:t>
            </a:r>
            <a:br>
              <a:rPr lang="en-TR" sz="6100" dirty="0"/>
            </a:br>
            <a:r>
              <a:rPr lang="en-TR" sz="6100" dirty="0"/>
              <a:t>Sakarya Üniversitesi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30ED6-4B9F-95FF-5DB2-4A2CE090C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4006977"/>
            <a:ext cx="8258176" cy="1513332"/>
          </a:xfrm>
        </p:spPr>
        <p:txBody>
          <a:bodyPr anchor="ctr">
            <a:noAutofit/>
          </a:bodyPr>
          <a:lstStyle/>
          <a:p>
            <a:endParaRPr lang="en-TR" sz="3200" dirty="0"/>
          </a:p>
          <a:p>
            <a:r>
              <a:rPr lang="en-TR" sz="3200" dirty="0"/>
              <a:t>Abdurrahman Atçıl</a:t>
            </a:r>
          </a:p>
          <a:p>
            <a:r>
              <a:rPr lang="en-TR" sz="3200" dirty="0"/>
              <a:t>Sabancı Üniversitesi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3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A228-C9C0-C58F-017B-15F8151D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Project Outputs</a:t>
            </a:r>
          </a:p>
        </p:txBody>
      </p:sp>
      <p:pic>
        <p:nvPicPr>
          <p:cNvPr id="8" name="Content Placeholder 7" descr="A picture containing text, screenshot, font, receipt&#10;&#10;Description automatically generated">
            <a:extLst>
              <a:ext uri="{FF2B5EF4-FFF2-40B4-BE49-F238E27FC236}">
                <a16:creationId xmlns:a16="http://schemas.microsoft.com/office/drawing/2014/main" id="{6FCEEA89-DF19-3E25-35CD-CF86F67902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8302" y="1556951"/>
            <a:ext cx="11115491" cy="4978304"/>
          </a:xfrm>
        </p:spPr>
      </p:pic>
    </p:spTree>
    <p:extLst>
      <p:ext uri="{BB962C8B-B14F-4D97-AF65-F5344CB8AC3E}">
        <p14:creationId xmlns:p14="http://schemas.microsoft.com/office/powerpoint/2010/main" val="249758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B03C2-9A23-8C1E-2DDA-AA0F3F1C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ERC Grant Kategorileri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CC023-6F94-2348-0137-C5148C02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Starting Grant</a:t>
            </a:r>
          </a:p>
          <a:p>
            <a:pPr lvl="1"/>
            <a:r>
              <a:rPr lang="en-TR" dirty="0"/>
              <a:t>Doktoradan sonra 2-7 yıl</a:t>
            </a:r>
          </a:p>
          <a:p>
            <a:pPr lvl="1"/>
            <a:r>
              <a:rPr lang="en-TR" dirty="0"/>
              <a:t>1,5 milyon</a:t>
            </a:r>
          </a:p>
          <a:p>
            <a:r>
              <a:rPr lang="en-TR" dirty="0"/>
              <a:t>Consolidator Grant</a:t>
            </a:r>
          </a:p>
          <a:p>
            <a:pPr lvl="1"/>
            <a:r>
              <a:rPr lang="en-TR" dirty="0"/>
              <a:t>Doktoradan sonra 7-12 yıl</a:t>
            </a:r>
          </a:p>
          <a:p>
            <a:pPr lvl="1"/>
            <a:r>
              <a:rPr lang="en-TR" dirty="0"/>
              <a:t>2 milyon</a:t>
            </a:r>
          </a:p>
          <a:p>
            <a:r>
              <a:rPr lang="en-TR" dirty="0"/>
              <a:t>Advanced Grant</a:t>
            </a:r>
          </a:p>
          <a:p>
            <a:pPr lvl="1"/>
            <a:r>
              <a:rPr lang="en-TR" dirty="0"/>
              <a:t>2,5 milyon</a:t>
            </a:r>
          </a:p>
        </p:txBody>
      </p:sp>
    </p:spTree>
    <p:extLst>
      <p:ext uri="{BB962C8B-B14F-4D97-AF65-F5344CB8AC3E}">
        <p14:creationId xmlns:p14="http://schemas.microsoft.com/office/powerpoint/2010/main" val="4352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BDBC-54C0-68B2-7A2E-8C466F4A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ERC Prensipleri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69FA-2BF9-8932-833A-24033F1E5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Bireysel araştırmacıyı destekleme</a:t>
            </a:r>
          </a:p>
          <a:p>
            <a:r>
              <a:rPr lang="en-TR" dirty="0"/>
              <a:t>Frontier araştırma vs. incremental research</a:t>
            </a:r>
          </a:p>
          <a:p>
            <a:r>
              <a:rPr lang="en-TR" dirty="0"/>
              <a:t>İnsan bilgisinin sınırlarını genişletme</a:t>
            </a:r>
          </a:p>
          <a:p>
            <a:r>
              <a:rPr lang="en-TR" dirty="0"/>
              <a:t>Yeni metotlar</a:t>
            </a:r>
          </a:p>
          <a:p>
            <a:r>
              <a:rPr lang="en-TR" dirty="0"/>
              <a:t>Yeni konular</a:t>
            </a:r>
          </a:p>
          <a:p>
            <a:r>
              <a:rPr lang="en-TR" dirty="0"/>
              <a:t>Başka şekilde yapılamayacak olan araştırmayı yapma</a:t>
            </a:r>
          </a:p>
        </p:txBody>
      </p:sp>
    </p:spTree>
    <p:extLst>
      <p:ext uri="{BB962C8B-B14F-4D97-AF65-F5344CB8AC3E}">
        <p14:creationId xmlns:p14="http://schemas.microsoft.com/office/powerpoint/2010/main" val="4059742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5FFA-F66C-83B8-3AE8-2A9D8735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Araştırmacı Özellikleri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67F9-E810-4F66-6014-ED150ABFE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Bağımsız araştırma yapabilme kapasitesi</a:t>
            </a:r>
          </a:p>
          <a:p>
            <a:r>
              <a:rPr lang="en-TR" dirty="0"/>
              <a:t>Uluslararası hakemli dergilerde ve kitaplarda yayın</a:t>
            </a:r>
          </a:p>
          <a:p>
            <a:r>
              <a:rPr lang="en-TR" dirty="0"/>
              <a:t>Uluslararası kitap</a:t>
            </a:r>
          </a:p>
          <a:p>
            <a:r>
              <a:rPr lang="en-TR" dirty="0"/>
              <a:t>Davetli konuşmacılık</a:t>
            </a:r>
          </a:p>
          <a:p>
            <a:r>
              <a:rPr lang="en-TR" dirty="0"/>
              <a:t>Proje tecrübesi</a:t>
            </a:r>
          </a:p>
          <a:p>
            <a:r>
              <a:rPr lang="en-TR" dirty="0"/>
              <a:t>Proje ekibi</a:t>
            </a:r>
          </a:p>
          <a:p>
            <a:r>
              <a:rPr lang="en-TR" dirty="0"/>
              <a:t>Patentler</a:t>
            </a:r>
          </a:p>
        </p:txBody>
      </p:sp>
    </p:spTree>
    <p:extLst>
      <p:ext uri="{BB962C8B-B14F-4D97-AF65-F5344CB8AC3E}">
        <p14:creationId xmlns:p14="http://schemas.microsoft.com/office/powerpoint/2010/main" val="31933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EF0A-C9A2-643A-1ECE-D184855A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Başvuru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CBA6D-F7AE-97EE-A035-7057B60F0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Tek aşamalı başvuru iki aşamalı değerlendirme</a:t>
            </a:r>
          </a:p>
          <a:p>
            <a:pPr lvl="1"/>
            <a:r>
              <a:rPr lang="en-TR" dirty="0"/>
              <a:t>B1, B2</a:t>
            </a:r>
          </a:p>
          <a:p>
            <a:r>
              <a:rPr lang="en-TR" dirty="0"/>
              <a:t>İlk aşama</a:t>
            </a:r>
          </a:p>
          <a:p>
            <a:pPr lvl="1"/>
            <a:r>
              <a:rPr lang="en-TR" dirty="0"/>
              <a:t>Panel </a:t>
            </a:r>
            <a:r>
              <a:rPr lang="en-TR" dirty="0">
                <a:sym typeface="Wingdings" pitchFamily="2" charset="2"/>
              </a:rPr>
              <a:t>B1</a:t>
            </a:r>
          </a:p>
          <a:p>
            <a:r>
              <a:rPr lang="en-TR" dirty="0">
                <a:sym typeface="Wingdings" pitchFamily="2" charset="2"/>
              </a:rPr>
              <a:t>İkinci aşama</a:t>
            </a:r>
          </a:p>
          <a:p>
            <a:pPr lvl="1"/>
            <a:r>
              <a:rPr lang="en-TR" dirty="0">
                <a:sym typeface="Wingdings" pitchFamily="2" charset="2"/>
              </a:rPr>
              <a:t>Harici hakemler ve panel  B1 +B2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28419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44975-4DE9-577E-A99F-95AF8B1E9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ERC Hazırlığı İçin TÜBİTAK Destekleri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67A2A-5DDB-63EC-2637-55C3EFE2C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ERC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Araştırmacı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Programı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ERC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Yazma-Sunma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Desteği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ERC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Desteği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ERC </a:t>
            </a:r>
            <a:r>
              <a:rPr lang="en-US" dirty="0" err="1"/>
              <a:t>Mülakat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Desteği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81837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8555-9A3F-1759-3C42-D1E80CC4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The Making of Ottoman Law: The Agency and Interaction of Diverse Groups in Lawmaking 1450-1650</a:t>
            </a:r>
            <a:endParaRPr lang="en-TR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3ABA5-C403-74A5-2737-B9A115744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Agency and Interaction of Diverse Groups </a:t>
            </a:r>
          </a:p>
          <a:p>
            <a:pPr lvl="1"/>
            <a:r>
              <a:rPr lang="en-US" dirty="0"/>
              <a:t>Diverse combinations of actors</a:t>
            </a:r>
          </a:p>
          <a:p>
            <a:pPr lvl="1"/>
            <a:r>
              <a:rPr lang="en-US" dirty="0"/>
              <a:t>Ethnic and religious communities</a:t>
            </a:r>
          </a:p>
          <a:p>
            <a:pPr lvl="1"/>
            <a:r>
              <a:rPr lang="en-US" dirty="0"/>
              <a:t>Occupational groups</a:t>
            </a:r>
          </a:p>
          <a:p>
            <a:pPr lvl="1"/>
            <a:r>
              <a:rPr lang="en-US" dirty="0"/>
              <a:t>Class groups</a:t>
            </a:r>
          </a:p>
          <a:p>
            <a:pPr marL="0" indent="0">
              <a:buNone/>
            </a:pPr>
            <a:r>
              <a:rPr lang="en-US" dirty="0"/>
              <a:t>Variety and change</a:t>
            </a:r>
          </a:p>
          <a:p>
            <a:pPr lvl="1"/>
            <a:r>
              <a:rPr lang="en-US" dirty="0"/>
              <a:t>Different places</a:t>
            </a:r>
          </a:p>
          <a:p>
            <a:pPr lvl="1"/>
            <a:r>
              <a:rPr lang="en-US" dirty="0"/>
              <a:t>Different times</a:t>
            </a:r>
          </a:p>
          <a:p>
            <a:pPr lvl="1"/>
            <a:r>
              <a:rPr lang="en-US" dirty="0"/>
              <a:t>Different conditions</a:t>
            </a:r>
          </a:p>
          <a:p>
            <a:pPr lvl="1"/>
            <a:r>
              <a:rPr lang="en-US" dirty="0"/>
              <a:t>Different actors</a:t>
            </a:r>
          </a:p>
        </p:txBody>
      </p:sp>
    </p:spTree>
    <p:extLst>
      <p:ext uri="{BB962C8B-B14F-4D97-AF65-F5344CB8AC3E}">
        <p14:creationId xmlns:p14="http://schemas.microsoft.com/office/powerpoint/2010/main" val="148213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0BA77-717C-A2FC-9B76-FEC8E65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A Systematic and Analytical Examination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1A34-CCC3-D47A-A592-274EED5C9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Examination of more than 10,000 sultanic decrees (kanun) and juristic opinions (</a:t>
            </a:r>
            <a:r>
              <a:rPr lang="en-US" dirty="0" err="1"/>
              <a:t>fetva</a:t>
            </a:r>
            <a:r>
              <a:rPr lang="en-US" dirty="0"/>
              <a:t>) from all around the empire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Classification of the documents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Placing them in time and space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Coding the data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Visualization on maps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04007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247D-48BE-DDD9-72B3-D42E8F88D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Project Team</a:t>
            </a:r>
          </a:p>
        </p:txBody>
      </p:sp>
      <p:pic>
        <p:nvPicPr>
          <p:cNvPr id="5" name="Content Placeholder 4" descr="A picture containing text, screenshot, font, logo&#10;&#10;Description automatically generated">
            <a:extLst>
              <a:ext uri="{FF2B5EF4-FFF2-40B4-BE49-F238E27FC236}">
                <a16:creationId xmlns:a16="http://schemas.microsoft.com/office/drawing/2014/main" id="{52773DCC-EEA4-C0B3-15E6-5A75F41EF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353539"/>
            <a:ext cx="8276787" cy="4688487"/>
          </a:xfrm>
        </p:spPr>
      </p:pic>
    </p:spTree>
    <p:extLst>
      <p:ext uri="{BB962C8B-B14F-4D97-AF65-F5344CB8AC3E}">
        <p14:creationId xmlns:p14="http://schemas.microsoft.com/office/powerpoint/2010/main" val="2509024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222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ERC Grant Başvuru Tecrübesi Sakarya Üniversitesi</vt:lpstr>
      <vt:lpstr>ERC Grant Kategorileri</vt:lpstr>
      <vt:lpstr>ERC Prensipleri </vt:lpstr>
      <vt:lpstr>Araştırmacı Özellikleri</vt:lpstr>
      <vt:lpstr>Başvuru </vt:lpstr>
      <vt:lpstr>ERC Hazırlığı İçin TÜBİTAK Destekleri</vt:lpstr>
      <vt:lpstr>The Making of Ottoman Law: The Agency and Interaction of Diverse Groups in Lawmaking 1450-1650</vt:lpstr>
      <vt:lpstr>A Systematic and Analytical Examination </vt:lpstr>
      <vt:lpstr>Project Team</vt:lpstr>
      <vt:lpstr>Project Outputs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ERC Grant Başvuru Tecrübesi Sakarya Üniversitesi</dc:title>
  <dc:creator>Microsoft Office User</dc:creator>
  <cp:lastModifiedBy>Microsoft Office User</cp:lastModifiedBy>
  <cp:revision>2</cp:revision>
  <dcterms:created xsi:type="dcterms:W3CDTF">2023-05-11T21:43:34Z</dcterms:created>
  <dcterms:modified xsi:type="dcterms:W3CDTF">2023-05-11T22:26:53Z</dcterms:modified>
</cp:coreProperties>
</file>