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307" r:id="rId3"/>
    <p:sldId id="300" r:id="rId4"/>
    <p:sldId id="407" r:id="rId5"/>
    <p:sldId id="308" r:id="rId6"/>
    <p:sldId id="298" r:id="rId7"/>
    <p:sldId id="309" r:id="rId8"/>
    <p:sldId id="299" r:id="rId9"/>
    <p:sldId id="301" r:id="rId10"/>
    <p:sldId id="312" r:id="rId11"/>
    <p:sldId id="258" r:id="rId12"/>
    <p:sldId id="260" r:id="rId13"/>
    <p:sldId id="261" r:id="rId14"/>
    <p:sldId id="262" r:id="rId15"/>
    <p:sldId id="40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48"/>
  </p:normalViewPr>
  <p:slideViewPr>
    <p:cSldViewPr snapToGrid="0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B058B-D81C-5648-B21D-3EEAAE1117CF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A6801-1ECA-D64E-8498-E0A5AF5C0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15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BA987F3-DA9C-BB09-687B-654EDF472E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A79F6CE-A3BA-A0BD-96BF-3139166FE6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88B5324-0471-9E15-AB4A-871475B09B1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CE275AB-46E9-9A9D-9E17-091BAA1D70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1F3E8B-9610-A647-B274-C7526A98603E}" type="slidenum">
              <a:rPr lang="en-US" altLang="tr-TR"/>
              <a:pPr/>
              <a:t>2</a:t>
            </a:fld>
            <a:endParaRPr lang="en-US" altLang="tr-TR"/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26A87A34-68C0-5680-825D-1DB8E1917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09BA16A5-B156-A6B0-E682-831277E7F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 eaLnBrk="0" hangingPunct="0"/>
            <a:r>
              <a:rPr lang="en-US" altLang="tr-TR" sz="1000" i="1">
                <a:cs typeface="Arial" panose="020B0604020202020204" pitchFamily="34" charset="0"/>
              </a:rPr>
              <a:t>2</a:t>
            </a:r>
          </a:p>
        </p:txBody>
      </p:sp>
      <p:sp>
        <p:nvSpPr>
          <p:cNvPr id="172036" name="Rectangle 4">
            <a:extLst>
              <a:ext uri="{FF2B5EF4-FFF2-40B4-BE49-F238E27FC236}">
                <a16:creationId xmlns:a16="http://schemas.microsoft.com/office/drawing/2014/main" id="{A6BFD9CD-A1D7-9D31-6C31-B7D3BB020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2037" name="Rectangle 5">
            <a:extLst>
              <a:ext uri="{FF2B5EF4-FFF2-40B4-BE49-F238E27FC236}">
                <a16:creationId xmlns:a16="http://schemas.microsoft.com/office/drawing/2014/main" id="{91B053BA-D9F6-CC9B-CE67-CC5CA099E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2038" name="Rectangle 6">
            <a:extLst>
              <a:ext uri="{FF2B5EF4-FFF2-40B4-BE49-F238E27FC236}">
                <a16:creationId xmlns:a16="http://schemas.microsoft.com/office/drawing/2014/main" id="{ADE63ADC-7E0F-1F5F-BBEE-6D5BDDC67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2039" name="Rectangle 7">
            <a:extLst>
              <a:ext uri="{FF2B5EF4-FFF2-40B4-BE49-F238E27FC236}">
                <a16:creationId xmlns:a16="http://schemas.microsoft.com/office/drawing/2014/main" id="{92F41AFB-E765-BD3A-2528-6BF76DD38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/>
          <a:p>
            <a:pPr algn="r" eaLnBrk="0" hangingPunct="0"/>
            <a:r>
              <a:rPr lang="en-US" altLang="tr-TR" sz="12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172040" name="Rectangle 8">
            <a:extLst>
              <a:ext uri="{FF2B5EF4-FFF2-40B4-BE49-F238E27FC236}">
                <a16:creationId xmlns:a16="http://schemas.microsoft.com/office/drawing/2014/main" id="{E39DB9F9-A14E-DBEF-6A6B-A197A1BA0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2041" name="Rectangle 9">
            <a:extLst>
              <a:ext uri="{FF2B5EF4-FFF2-40B4-BE49-F238E27FC236}">
                <a16:creationId xmlns:a16="http://schemas.microsoft.com/office/drawing/2014/main" id="{BFA6ECF8-A7C5-7346-BC5A-B9B65CA82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2042" name="Rectangle 10">
            <a:extLst>
              <a:ext uri="{FF2B5EF4-FFF2-40B4-BE49-F238E27FC236}">
                <a16:creationId xmlns:a16="http://schemas.microsoft.com/office/drawing/2014/main" id="{56C74169-F087-3AC3-6302-E6C21F823C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/>
        </p:spPr>
      </p:sp>
      <p:sp>
        <p:nvSpPr>
          <p:cNvPr id="172043" name="Rectangle 11">
            <a:extLst>
              <a:ext uri="{FF2B5EF4-FFF2-40B4-BE49-F238E27FC236}">
                <a16:creationId xmlns:a16="http://schemas.microsoft.com/office/drawing/2014/main" id="{C9FB16DB-141F-E9E8-EAA3-514DB7AF3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0" hangingPunct="0">
              <a:spcBef>
                <a:spcPct val="0"/>
              </a:spcBef>
            </a:pPr>
            <a:endParaRPr lang="tr-TR" altLang="tr-TR" sz="2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8580AE-8ECD-67C7-0487-510B56333F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408D925-924D-3DBA-DD84-DB2FEDF335C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154EF5-A799-1837-9A39-45BE6D8353A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862C4FA-AB19-274F-59A0-F6826FC2FA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365099-06AC-7E43-8605-309413538004}" type="slidenum">
              <a:rPr lang="en-US" altLang="tr-TR"/>
              <a:pPr/>
              <a:t>12</a:t>
            </a:fld>
            <a:endParaRPr lang="en-US" altLang="tr-TR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AB55948B-8D31-3782-7798-D559242B634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F94D40CB-D9D3-C088-C96E-198037894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altLang="tr-TR"/>
              <a:t>Business cards are resources – they can be used to network, develop, foster, and protect business relationships. Land and machinery are resources.</a:t>
            </a:r>
          </a:p>
          <a:p>
            <a:endParaRPr lang="en-US" altLang="tr-TR"/>
          </a:p>
          <a:p>
            <a:r>
              <a:rPr lang="en-US" altLang="tr-TR"/>
              <a:t>Probably some of the most important resources are intangible resources.  Yet, we often have difficulty identifying and understanding how to capitalize on out intangible resources.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C8590D4-D84B-7C07-58A6-A8502E81B9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F2C88C9-6715-1B25-33A9-5C8BD554A0C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FD9001-80BB-4C8D-64CE-A54BF40801A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4549680-8DA1-A43C-DD60-2EE5C3920F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0B8B6E-8F50-3040-8DB9-D3086E43962A}" type="slidenum">
              <a:rPr lang="en-US" altLang="tr-TR"/>
              <a:pPr/>
              <a:t>13</a:t>
            </a:fld>
            <a:endParaRPr lang="en-US" altLang="tr-TR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ED3E2276-FCE6-23C1-0C46-47DFD2217BB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C31FEA95-EE86-3CF7-99B5-346EE988A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tr-TR" alt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E169F79-1BB2-C48C-2AD8-8E636E5214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C704F68-5627-9197-0B7D-AE73F3621B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E1C600-A17D-A740-2B04-700838E748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4C21E91-0C2C-4282-10F2-D71835FA38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FEB658-8562-684D-BF71-C1D9BA8711A8}" type="slidenum">
              <a:rPr lang="en-US" altLang="tr-TR"/>
              <a:pPr/>
              <a:t>14</a:t>
            </a:fld>
            <a:endParaRPr lang="en-US" altLang="tr-TR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AAC28843-E2E7-CB32-FE4F-DD43B3166C3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5F482726-6CA2-6470-7A34-5C41615CA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tr-TR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82C2B83-7230-20DC-91D9-87A517DF42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80B163E-A016-772C-241D-AADE7D07C6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0750BCC-F239-4E74-CE0D-E6F97C815D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B931378-0EAF-612E-F9F1-58237EB2A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3F13D-5DA3-724E-8C6F-1B86204B272E}" type="slidenum">
              <a:rPr lang="en-US" altLang="tr-TR"/>
              <a:pPr/>
              <a:t>3</a:t>
            </a:fld>
            <a:endParaRPr lang="en-US" altLang="tr-TR"/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85561DD3-6573-81C0-C802-6D1B83B68D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44B2B123-F568-924F-8B96-BBE22DB606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1625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tr-TR" alt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B86002F-1128-FBE9-C401-4E5C1D8A8C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5F9C443-A0E6-4D4D-5EB7-23EDA0DD06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1C0432-9261-103F-DB57-4EAC7C71D5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BAF473B-FB7F-3287-045E-EF2F448603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B48F5-6182-7F42-A6C2-7203832CAEC2}" type="slidenum">
              <a:rPr lang="en-US" altLang="tr-TR"/>
              <a:pPr/>
              <a:t>5</a:t>
            </a:fld>
            <a:endParaRPr lang="en-US" altLang="tr-TR"/>
          </a:p>
        </p:txBody>
      </p:sp>
      <p:sp>
        <p:nvSpPr>
          <p:cNvPr id="174082" name="Rectangle 2">
            <a:extLst>
              <a:ext uri="{FF2B5EF4-FFF2-40B4-BE49-F238E27FC236}">
                <a16:creationId xmlns:a16="http://schemas.microsoft.com/office/drawing/2014/main" id="{678CE4C7-6A79-C92E-5F56-1A121BA075C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C820F4DD-5C09-5716-ACD7-3E74EDBC3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4F0169E-C59C-0AFF-EBC2-8655EC3E4C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BF707BF-22FE-F1A5-5C8B-CDD9B27A76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6B8EAAF-2E22-137E-2A30-140CE2DFFB9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AD70D0D-C5CC-F93C-23E3-E873F7F4DF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D730F2-1D81-1F4B-A546-57BCA02A54BE}" type="slidenum">
              <a:rPr lang="en-US" altLang="tr-TR"/>
              <a:pPr/>
              <a:t>6</a:t>
            </a:fld>
            <a:endParaRPr lang="en-US" altLang="tr-TR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711A35C3-564A-0467-9377-9C9F9080021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F7F15D2C-BD0E-66DA-1232-B85E8A92B7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DF9BB0D-4DFA-36EF-C2CA-4B0DDDABDA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953F9F5-E83B-3BDB-158F-81A984348A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29CB0B2-56C1-D273-354F-82BF47A07B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D54A390-426D-0DD3-59B7-4605F0DB9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B880EC-F192-D940-9F11-F5F0363EC54C}" type="slidenum">
              <a:rPr lang="en-US" altLang="tr-TR"/>
              <a:pPr/>
              <a:t>7</a:t>
            </a:fld>
            <a:endParaRPr lang="en-US" altLang="tr-TR"/>
          </a:p>
        </p:txBody>
      </p:sp>
      <p:sp>
        <p:nvSpPr>
          <p:cNvPr id="176130" name="Rectangle 2">
            <a:extLst>
              <a:ext uri="{FF2B5EF4-FFF2-40B4-BE49-F238E27FC236}">
                <a16:creationId xmlns:a16="http://schemas.microsoft.com/office/drawing/2014/main" id="{A495F8BC-7998-DBD3-02E9-795BBC0CF1F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FC703A81-8AA5-4269-240D-6460708E1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BB70C0B-CF34-657C-DF61-C5E79FE547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4569754-440C-AEC3-B221-760D9ED004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A0F7C9-3285-A720-23F0-B6F958BC57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A3AE15B-EAE9-36A2-1200-42CD5AD051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773674-A207-AE43-BA8E-6301073C1FB8}" type="slidenum">
              <a:rPr lang="en-US" altLang="tr-TR"/>
              <a:pPr/>
              <a:t>8</a:t>
            </a:fld>
            <a:endParaRPr lang="en-US" altLang="tr-TR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D0278565-24EA-2F96-84CA-8FDDA73DA30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0583F64B-01A3-3357-156D-474FF11A1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tr-TR" alt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8BFD91E-0335-F24C-1E52-448AF31432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301ED30-AAEC-E6B2-FAAB-2A29C22C22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253858-86B1-5685-86D5-A813015F3DD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B970E21-E374-8602-0354-06110BC84C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402F94-B933-C745-9F5F-D3624418188D}" type="slidenum">
              <a:rPr lang="en-US" altLang="tr-TR"/>
              <a:pPr/>
              <a:t>9</a:t>
            </a:fld>
            <a:endParaRPr lang="en-US" altLang="tr-TR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30B6216A-CED1-799A-D7CD-6457C1662B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1CA75524-D6A4-6527-2335-74B564CAF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endParaRPr lang="tr-TR" altLang="tr-T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71AD06C-BD4B-79BF-A203-96AD1571AB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95ED113-F13D-DF7A-FC62-97568BC089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E9C21D-96D9-23CC-A44A-00401743D5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52213F2-F297-5E20-938A-8D3B262372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9FDB01-73B6-EE4E-9F20-C554DB19CDCC}" type="slidenum">
              <a:rPr lang="en-US" altLang="tr-TR"/>
              <a:pPr/>
              <a:t>10</a:t>
            </a:fld>
            <a:endParaRPr lang="en-US" altLang="tr-TR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E6EF8C19-C703-F440-6FD1-23C1C329627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9F45F535-255A-DD71-5DF1-99C7F0872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35D7A18-2B33-0C63-7DE2-21B59811B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Strategic Business Planning for Commercial Producers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1052435-F18C-86BB-F27C-CF7817FE529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tr-TR"/>
              <a:t>Business Strengths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53C72D-DC5B-89C1-3FB2-2C808795C3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© Purdue University, Center for Food and Agricultural Business, 2002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FCD6A4F-C009-2A21-9C35-7579940EF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338FC-A947-D146-A4FD-5980223A24F7}" type="slidenum">
              <a:rPr lang="en-US" altLang="tr-TR"/>
              <a:pPr/>
              <a:t>11</a:t>
            </a:fld>
            <a:endParaRPr lang="en-US" altLang="tr-TR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B062F789-8215-C958-F285-BCF3365A99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3F2364E9-2784-65E5-7789-C4DE07CC2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tr-TR" altLang="tr-TR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6ADDAD-0CDC-214E-2728-B0D0EE67D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9DF21ED-7660-C446-103B-C1EBC8149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DE3B36-2E01-EBB3-095A-2E47CA90B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D42411-4603-4367-A595-A84D13128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E71CE99-7C72-412C-640F-9386C7A1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093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B928B2-BBB6-9EF5-C948-00222436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CF1B183-4533-2029-CEAB-7AA7396B5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F8572FC-D6EE-F5CC-6462-8448EFE5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7E2DBA-41A7-B38B-86FD-F589A529B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23A65D-215E-CE57-E19D-9C3823A3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06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8D39D5D-645E-7A02-9EC4-F61F8DD02E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81F6D18-E595-E578-5205-194C478B5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AB39A9-F36E-CC02-4174-2E90C1EB7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D3EB4F-571A-6DA6-6A6A-57E9ABDF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8DF84C-BD20-F9C7-37D9-2C8078166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66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CA88C3-C930-DFE4-0DED-BE3FD31E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2533E3-8249-6B02-5855-79E550521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6F3B31-3DC3-8AAB-56FF-F0EED6228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CCB9E6-38AB-8769-36AD-BEEE7AD0A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BFA33C-9948-FA8E-13D8-2A11D7724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74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786820-3309-FBBC-A478-82AB5EA3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96F2109-7F08-5FDE-34E5-39CF01A72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BA3E53-C3F6-5CD0-E340-53799DD2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7E4E9A-21C8-5779-4A02-BA604241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64D0D81-19AB-DFD2-C888-BBE109A4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51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0D9065-3C6C-262B-B5D7-ADEC8869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B7E2B0-ADF7-A360-C473-E9509A72CC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DBEA60C-40A2-382E-4083-7ABFB04F4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6D5D38-AEB8-0732-DCA7-2039E473F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7067B7F-9016-9C89-2ED8-7E37634A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DDC0693-FEB1-6A1A-FDDC-02F6099C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32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FDD218-2821-BBAF-4BF2-0FEE1B85C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428BB56-323D-D04B-11C3-C5C3B740D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778F55B-A3BF-C0F9-0D50-80D7F354B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3F76934-3DF8-A359-4810-3FB2B2880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C476BB9-9EFA-75D6-9372-4F1A23C9AF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D12CB11-B158-926C-5CD9-255681B02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055FC99-A577-B6AF-5359-793F2B69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1DE5D41-896E-FACB-C2F4-8090DF60E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24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97A481-2145-5609-55D4-2D4FA071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63E0FAB-AB1B-F20A-7ABF-B2B05791A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A9DEBE3-8CBA-B21F-7D89-4A3ACE94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5A41EA7-2072-9A7C-AE50-832F99AD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33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F4A0559-70A8-E1AC-F194-A9FE3C6D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01A4255-B06A-51AF-EA92-6F8D42196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C5B563F-C8EB-56F9-6A0E-92D2C182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96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725456-2644-C60D-40E2-E5C7DE498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DB0FDD-B411-51E3-8BC2-EDA42BEEC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154EDED-3CDC-2A5F-D69C-EC2077BB2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1F3C2E2-5770-458D-157E-4A6258193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0D404F4-195F-BEF6-1AF8-9419795C9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60F6743-2C3F-6573-CF1D-A047C233F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28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4A6505-4AD7-BC75-84E9-93A3721A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44159CF-149A-F68D-47F6-F655385060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835E22E-54CF-9991-9960-2DC497E4D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F2B1738-A31F-CA97-31A0-1DB9C4916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997087B-1BB8-FF4D-7A94-E5C57563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7A89C03-4BBA-D321-D067-BF20FADBE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63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00314EE-9D90-9C32-006C-83A171D0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294DDC6-6CBC-04D0-F119-0DBB4A268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4144CC-347F-1E98-A4D4-3EFED1335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1DBA-E93A-9342-B506-673477C40EC9}" type="datetimeFigureOut">
              <a:rPr lang="tr-TR" smtClean="0"/>
              <a:t>14.06.2023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1BA560-9B58-7F25-9A96-B2A7000E4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5BCA41-ABCC-4CDE-3D0A-0E2882578C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848D7-DC84-5A46-91C2-714B01F55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36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C28137-1F11-4FBD-6502-BF77F53E1C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SWOT ANALİZİ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EE6C137-B3E6-B358-5432-1B027940EC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Doç. Dr. Esra DİL</a:t>
            </a:r>
          </a:p>
          <a:p>
            <a:r>
              <a:rPr lang="tr-TR" dirty="0"/>
              <a:t>Uluslararası Ticaret ve Finansman Bölümü</a:t>
            </a:r>
          </a:p>
        </p:txBody>
      </p:sp>
    </p:spTree>
    <p:extLst>
      <p:ext uri="{BB962C8B-B14F-4D97-AF65-F5344CB8AC3E}">
        <p14:creationId xmlns:p14="http://schemas.microsoft.com/office/powerpoint/2010/main" val="3330691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C36C9AB2-2BEE-A40D-51B7-1C620C286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914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tr-TR" altLang="tr-TR" sz="3600" b="1" dirty="0">
                <a:solidFill>
                  <a:srgbClr val="A5002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İç Çevre Analizi</a:t>
            </a:r>
            <a:endParaRPr lang="en-US" altLang="tr-TR" sz="3600" b="1" dirty="0">
              <a:solidFill>
                <a:srgbClr val="A5002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BB68296B-1731-FED5-A501-6A5816FC2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1981200"/>
            <a:ext cx="8154987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tr-TR" altLang="tr-TR" sz="32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Şu anki strateji iyi işliyor mu</a:t>
            </a:r>
            <a:r>
              <a:rPr lang="en-US" altLang="tr-TR" sz="32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?</a:t>
            </a:r>
          </a:p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tr-TR" altLang="tr-TR" sz="32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Şu anki durumumuz nedir</a:t>
            </a:r>
            <a:r>
              <a:rPr lang="en-US" altLang="tr-TR" sz="32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?</a:t>
            </a:r>
          </a:p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tr-TR" altLang="tr-TR" sz="32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Üstünlük ve zayıflıklarımız nelerdir</a:t>
            </a:r>
            <a:r>
              <a:rPr lang="en-US" altLang="tr-TR" sz="32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72BE06E0-ED5B-444C-79C9-C7A2B735B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tr-TR" altLang="tr-TR">
                <a:solidFill>
                  <a:srgbClr val="A50021"/>
                </a:solidFill>
              </a:rPr>
              <a:t>Güçlü ve Zayıf Yönler</a:t>
            </a:r>
            <a:endParaRPr lang="en-US" altLang="tr-TR">
              <a:solidFill>
                <a:srgbClr val="A50021"/>
              </a:solidFill>
            </a:endParaRP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F4F95DF2-CA2D-E507-0C61-097FE15AB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4600" y="2362200"/>
            <a:ext cx="7696200" cy="4038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marL="0" indent="0"/>
            <a:r>
              <a:rPr lang="tr-TR" altLang="tr-TR" dirty="0">
                <a:solidFill>
                  <a:srgbClr val="333333"/>
                </a:solidFill>
              </a:rPr>
              <a:t>Amaç</a:t>
            </a:r>
            <a:r>
              <a:rPr lang="en-US" altLang="tr-TR" dirty="0">
                <a:solidFill>
                  <a:srgbClr val="333333"/>
                </a:solidFill>
              </a:rPr>
              <a:t>: </a:t>
            </a:r>
            <a:r>
              <a:rPr lang="tr-TR" altLang="tr-TR" dirty="0">
                <a:solidFill>
                  <a:srgbClr val="333333"/>
                </a:solidFill>
              </a:rPr>
              <a:t>İşletmenin güçlü ve zayıf yönlerini değerlendirmede objektif olmak</a:t>
            </a:r>
            <a:endParaRPr lang="en-US" altLang="tr-TR" dirty="0">
              <a:solidFill>
                <a:srgbClr val="333333"/>
              </a:solidFill>
            </a:endParaRPr>
          </a:p>
          <a:p>
            <a:pPr marL="828675" lvl="1" indent="-649288"/>
            <a:r>
              <a:rPr lang="tr-TR" altLang="tr-TR" sz="2000" dirty="0">
                <a:solidFill>
                  <a:srgbClr val="333333"/>
                </a:solidFill>
              </a:rPr>
              <a:t>Rakiplerle karşılaştırıldığında</a:t>
            </a:r>
            <a:endParaRPr lang="en-US" altLang="tr-TR" sz="2000" dirty="0">
              <a:solidFill>
                <a:srgbClr val="333333"/>
              </a:solidFill>
            </a:endParaRPr>
          </a:p>
          <a:p>
            <a:pPr marL="828675" lvl="1" indent="-649288"/>
            <a:r>
              <a:rPr lang="tr-TR" altLang="tr-TR" sz="2000" dirty="0">
                <a:solidFill>
                  <a:srgbClr val="333333"/>
                </a:solidFill>
              </a:rPr>
              <a:t>Müşteriler için önemi</a:t>
            </a:r>
          </a:p>
          <a:p>
            <a:pPr marL="828675" lvl="1" indent="-649288"/>
            <a:endParaRPr lang="tr-TR" altLang="tr-TR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altLang="tr-TR" sz="2400" dirty="0">
              <a:solidFill>
                <a:srgbClr val="333333"/>
              </a:solidFill>
            </a:endParaRPr>
          </a:p>
          <a:p>
            <a:pPr marL="0" indent="0" algn="ctr">
              <a:buNone/>
            </a:pPr>
            <a:r>
              <a:rPr lang="tr-TR" altLang="tr-TR" sz="2400" i="1" dirty="0">
                <a:solidFill>
                  <a:srgbClr val="333333"/>
                </a:solidFill>
              </a:rPr>
              <a:t>Bu değerlendirmeyi objektif yapmak oldukça güçtür</a:t>
            </a:r>
            <a:r>
              <a:rPr lang="en-US" altLang="tr-TR" sz="2400" i="1" dirty="0">
                <a:solidFill>
                  <a:srgbClr val="333333"/>
                </a:solidFill>
              </a:rPr>
              <a:t>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21A3B553-1E13-9F67-A004-D3BC211C3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0"/>
            <a:ext cx="7467600" cy="1066800"/>
          </a:xfrm>
        </p:spPr>
        <p:txBody>
          <a:bodyPr/>
          <a:lstStyle/>
          <a:p>
            <a:r>
              <a:rPr lang="tr-TR" altLang="tr-TR">
                <a:solidFill>
                  <a:srgbClr val="A50021"/>
                </a:solidFill>
              </a:rPr>
              <a:t>Kaynaklar</a:t>
            </a:r>
            <a:endParaRPr lang="en-US" altLang="tr-TR">
              <a:solidFill>
                <a:srgbClr val="A50021"/>
              </a:solidFill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817605A6-3327-4D28-5624-616094A49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76400"/>
            <a:ext cx="82550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400" dirty="0">
                <a:solidFill>
                  <a:srgbClr val="333333"/>
                </a:solidFill>
              </a:rPr>
              <a:t>Sermaye, makine ve ekipman, bireysel beceri, patentler, finans sistemi ve yetenekli yönetim kadrosu gibi bir firmanın üretim sürecinin girdileridir.</a:t>
            </a:r>
            <a:endParaRPr lang="en-US" altLang="tr-TR" sz="2400" dirty="0">
              <a:solidFill>
                <a:srgbClr val="333333"/>
              </a:solidFill>
            </a:endParaRPr>
          </a:p>
          <a:p>
            <a:pPr lvl="1">
              <a:lnSpc>
                <a:spcPct val="80000"/>
              </a:lnSpc>
            </a:pPr>
            <a:r>
              <a:rPr lang="tr-TR" altLang="tr-TR" sz="2000" dirty="0">
                <a:solidFill>
                  <a:srgbClr val="333333"/>
                </a:solidFill>
              </a:rPr>
              <a:t>Görünür kaynaklar- fiziksel, teknolojik ve finansal (Arazi, makine ve ekipman, sermaye </a:t>
            </a:r>
            <a:r>
              <a:rPr lang="tr-TR" altLang="tr-TR" sz="2000" dirty="0" err="1">
                <a:solidFill>
                  <a:srgbClr val="333333"/>
                </a:solidFill>
              </a:rPr>
              <a:t>vb</a:t>
            </a:r>
            <a:r>
              <a:rPr lang="tr-TR" altLang="tr-TR" sz="2000" dirty="0">
                <a:solidFill>
                  <a:srgbClr val="333333"/>
                </a:solidFill>
              </a:rPr>
              <a:t>) </a:t>
            </a:r>
            <a:endParaRPr lang="en-US" altLang="tr-TR" sz="2000" dirty="0">
              <a:solidFill>
                <a:srgbClr val="333333"/>
              </a:solidFill>
            </a:endParaRPr>
          </a:p>
          <a:p>
            <a:pPr lvl="1">
              <a:lnSpc>
                <a:spcPct val="80000"/>
              </a:lnSpc>
            </a:pPr>
            <a:r>
              <a:rPr lang="tr-TR" altLang="tr-TR" sz="2000" dirty="0">
                <a:solidFill>
                  <a:srgbClr val="333333"/>
                </a:solidFill>
              </a:rPr>
              <a:t>Görünmez kaynaklar</a:t>
            </a:r>
            <a:r>
              <a:rPr lang="en-US" altLang="tr-TR" sz="2000" dirty="0">
                <a:solidFill>
                  <a:srgbClr val="333333"/>
                </a:solidFill>
              </a:rPr>
              <a:t> – </a:t>
            </a:r>
            <a:r>
              <a:rPr lang="tr-TR" altLang="tr-TR" sz="2000" dirty="0">
                <a:solidFill>
                  <a:srgbClr val="333333"/>
                </a:solidFill>
              </a:rPr>
              <a:t>Aile bağları, networkler, </a:t>
            </a:r>
            <a:r>
              <a:rPr lang="tr-TR" altLang="tr-TR" sz="2000" dirty="0" err="1">
                <a:solidFill>
                  <a:srgbClr val="333333"/>
                </a:solidFill>
              </a:rPr>
              <a:t>organizasyonel</a:t>
            </a:r>
            <a:r>
              <a:rPr lang="tr-TR" altLang="tr-TR" sz="2000" dirty="0">
                <a:solidFill>
                  <a:srgbClr val="333333"/>
                </a:solidFill>
              </a:rPr>
              <a:t> kültür, firma ünü, entelektüel sermaye hakları, ticari markalar, telif hakları</a:t>
            </a:r>
            <a:r>
              <a:rPr lang="en-US" altLang="tr-TR" sz="2000" dirty="0">
                <a:solidFill>
                  <a:srgbClr val="333333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r-TR" altLang="tr-TR" sz="2400" dirty="0">
                <a:solidFill>
                  <a:srgbClr val="333333"/>
                </a:solidFill>
              </a:rPr>
              <a:t>Kendi başlarına kaynaklar firma için bir stratejik avantaj oluşturmaz</a:t>
            </a:r>
            <a:r>
              <a:rPr lang="en-US" altLang="tr-TR" sz="2400" dirty="0">
                <a:solidFill>
                  <a:srgbClr val="333333"/>
                </a:solidFill>
              </a:rPr>
              <a:t>.</a:t>
            </a:r>
            <a:endParaRPr lang="tr-TR" altLang="tr-TR" sz="2400" dirty="0">
              <a:solidFill>
                <a:srgbClr val="333333"/>
              </a:solidFill>
            </a:endParaRPr>
          </a:p>
          <a:p>
            <a:pPr>
              <a:lnSpc>
                <a:spcPct val="80000"/>
              </a:lnSpc>
            </a:pPr>
            <a:r>
              <a:rPr lang="tr-TR" altLang="tr-TR" sz="2400" dirty="0">
                <a:solidFill>
                  <a:srgbClr val="333333"/>
                </a:solidFill>
              </a:rPr>
              <a:t>Finansal tablolar ya da bilanço, çalışanların becerilerini ve diğer görünmez kaynakları yansıtamamaktadır.</a:t>
            </a:r>
          </a:p>
          <a:p>
            <a:pPr>
              <a:lnSpc>
                <a:spcPct val="80000"/>
              </a:lnSpc>
            </a:pPr>
            <a:r>
              <a:rPr lang="tr-TR" altLang="tr-TR" sz="2400" dirty="0">
                <a:solidFill>
                  <a:srgbClr val="333333"/>
                </a:solidFill>
              </a:rPr>
              <a:t>Görünmez kaynakların değerlendirilmesi firmanın piyasa değeri ile görünen varlıkların değeri (defter değeri) arasındaki farkla mümkün olabilir.</a:t>
            </a:r>
            <a:endParaRPr lang="en-US" altLang="tr-TR" sz="24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9E0C2564-9BFC-09E4-5099-2E9642A24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914400"/>
            <a:ext cx="7467600" cy="1066800"/>
          </a:xfrm>
        </p:spPr>
        <p:txBody>
          <a:bodyPr/>
          <a:lstStyle/>
          <a:p>
            <a:r>
              <a:rPr lang="tr-TR" altLang="tr-TR">
                <a:solidFill>
                  <a:srgbClr val="A50021"/>
                </a:solidFill>
              </a:rPr>
              <a:t>Kabiliyetler</a:t>
            </a:r>
            <a:endParaRPr lang="en-US" altLang="tr-TR">
              <a:solidFill>
                <a:srgbClr val="A50021"/>
              </a:solidFill>
            </a:endParaRP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1B036B4-ED63-DA2C-FB7A-628723667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90800" y="1981200"/>
            <a:ext cx="76962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333333"/>
                </a:solidFill>
              </a:rPr>
              <a:t>Arzu edilen bir sonuca  ulaşmak için bilinçli olarak entegre edilmiş kaynakları kullanma becerisi</a:t>
            </a:r>
            <a:r>
              <a:rPr lang="en-US" altLang="tr-TR">
                <a:solidFill>
                  <a:srgbClr val="333333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333333"/>
                </a:solidFill>
              </a:rPr>
              <a:t>Bir firmanın kabiliyetlerinin temeli çalışanlarının bilgi ve becerileridir</a:t>
            </a:r>
            <a:r>
              <a:rPr lang="en-US" altLang="tr-TR">
                <a:solidFill>
                  <a:srgbClr val="333333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333333"/>
                </a:solidFill>
              </a:rPr>
              <a:t>Bir firmanın kaynakları kullanma becerisi açısından güçlü olması bir rekabet avantajına sahip olduğu anlamına gelmez</a:t>
            </a:r>
            <a:r>
              <a:rPr lang="en-US" altLang="tr-TR">
                <a:solidFill>
                  <a:srgbClr val="333333"/>
                </a:solidFill>
              </a:rPr>
              <a:t>.</a:t>
            </a:r>
            <a:endParaRPr lang="tr-TR" altLang="tr-TR">
              <a:solidFill>
                <a:srgbClr val="333333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000">
                <a:solidFill>
                  <a:srgbClr val="333333"/>
                </a:solidFill>
              </a:rPr>
              <a:t>(Aynı kaynaklara sahip iki işletmeden birisi operasyonel işleri daha iyi yapıyorsa bu mevcut kaynakları daha iyi kullanma kabiliyetidir)</a:t>
            </a:r>
            <a:endParaRPr lang="en-US" altLang="tr-TR" sz="200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894EC3A7-A4D8-CED4-26CF-C0B9832C0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A50021"/>
                </a:solidFill>
              </a:rPr>
              <a:t>Temel Yetenekler</a:t>
            </a:r>
            <a:endParaRPr lang="en-US" altLang="tr-TR">
              <a:solidFill>
                <a:srgbClr val="A50021"/>
              </a:solidFill>
            </a:endParaRP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BEB992EA-E488-B7F8-E2FB-419221F1A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4600" y="2286000"/>
            <a:ext cx="739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333333"/>
                </a:solidFill>
              </a:rPr>
              <a:t>Kaynak ve kabiliyetler rakiplere karşı bir rekabet avantajının kaynağını oluşturuyorsa temel yetenekten söz edilir</a:t>
            </a:r>
            <a:r>
              <a:rPr lang="en-US" altLang="tr-TR">
                <a:solidFill>
                  <a:srgbClr val="333333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333333"/>
                </a:solidFill>
              </a:rPr>
              <a:t>Bütün kaynak ve kabiliyetler temel yetenek olamaz</a:t>
            </a:r>
            <a:r>
              <a:rPr lang="en-US" altLang="tr-TR">
                <a:solidFill>
                  <a:srgbClr val="333333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333333"/>
                </a:solidFill>
              </a:rPr>
              <a:t>Genelde firmaların 3 yada 4 temel yeteneğini tanımlamaları ve bunlara  yoğunlaşmaları önerilir</a:t>
            </a:r>
            <a:r>
              <a:rPr lang="en-US" altLang="tr-TR">
                <a:solidFill>
                  <a:srgbClr val="333333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10FF8A-BA19-D90E-5FA4-8798A7E63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200C3D-CFC9-D23D-1A8B-12EFF2D35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5400" dirty="0"/>
              <a:t>                                       TEŞEKKÜRLER</a:t>
            </a:r>
          </a:p>
        </p:txBody>
      </p:sp>
    </p:spTree>
    <p:extLst>
      <p:ext uri="{BB962C8B-B14F-4D97-AF65-F5344CB8AC3E}">
        <p14:creationId xmlns:p14="http://schemas.microsoft.com/office/powerpoint/2010/main" val="169732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B03EB130-BB2D-E869-B978-D52C992C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230C9976-A129-B1B4-6619-C3761512C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9CFA6DC6-2133-AFD0-607B-A024D23C8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0"/>
            <a:ext cx="7772400" cy="83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tr-TR" sz="3600">
                <a:solidFill>
                  <a:srgbClr val="A50021"/>
                </a:solidFill>
                <a:latin typeface="Tahoma" panose="020B0604030504040204" pitchFamily="34" charset="0"/>
              </a:rPr>
              <a:t>S.W.O.T. </a:t>
            </a:r>
            <a:r>
              <a:rPr lang="tr-TR" altLang="tr-TR" sz="3600">
                <a:solidFill>
                  <a:srgbClr val="A50021"/>
                </a:solidFill>
                <a:latin typeface="Tahoma" panose="020B0604030504040204" pitchFamily="34" charset="0"/>
              </a:rPr>
              <a:t>Analizi</a:t>
            </a:r>
            <a:endParaRPr lang="en-US" altLang="tr-TR" sz="3600">
              <a:solidFill>
                <a:srgbClr val="A50021"/>
              </a:solidFill>
              <a:latin typeface="Tahoma" panose="020B0604030504040204" pitchFamily="34" charset="0"/>
            </a:endParaRPr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CD677226-B1E0-0613-4A58-453E539FF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1676401"/>
            <a:ext cx="7618413" cy="265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0000">
                        <a:gamma/>
                        <a:shade val="10000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shade val="100000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tr-TR" sz="2800" b="1">
                <a:solidFill>
                  <a:srgbClr val="33333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S.W.O.T. </a:t>
            </a:r>
            <a:r>
              <a:rPr lang="tr-TR" altLang="tr-TR" sz="2800" b="1">
                <a:solidFill>
                  <a:srgbClr val="33333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Analizi, </a:t>
            </a: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33333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a-firmanın rakipleriyle karşılaştırıldığında üstünlük ve zayıflıkları ile </a:t>
            </a: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33333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b-dış çevreden firmaya yönelik fırsat ve tehditlerin belirlenmesi aracıdır.</a:t>
            </a:r>
            <a:endParaRPr lang="en-US" altLang="tr-TR" sz="2800" b="1">
              <a:solidFill>
                <a:srgbClr val="33333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B954F5CC-D0C8-FE66-E923-C875B5D4E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914400"/>
            <a:ext cx="7467600" cy="1066800"/>
          </a:xfrm>
          <a:noFill/>
          <a:ln/>
        </p:spPr>
        <p:txBody>
          <a:bodyPr vert="horz" lIns="92075" tIns="46038" rIns="92075" bIns="46038" rtlCol="0" anchor="b">
            <a:normAutofit/>
          </a:bodyPr>
          <a:lstStyle/>
          <a:p>
            <a:r>
              <a:rPr lang="en-US" altLang="tr-TR" dirty="0">
                <a:solidFill>
                  <a:srgbClr val="A50021"/>
                </a:solidFill>
              </a:rPr>
              <a:t>SWOT </a:t>
            </a:r>
            <a:r>
              <a:rPr lang="en-US" altLang="tr-TR" dirty="0" err="1">
                <a:solidFill>
                  <a:srgbClr val="A50021"/>
                </a:solidFill>
              </a:rPr>
              <a:t>Matri</a:t>
            </a:r>
            <a:r>
              <a:rPr lang="tr-TR" altLang="tr-TR" dirty="0">
                <a:solidFill>
                  <a:srgbClr val="A50021"/>
                </a:solidFill>
              </a:rPr>
              <a:t>si</a:t>
            </a:r>
            <a:endParaRPr lang="en-US" altLang="tr-TR" dirty="0">
              <a:solidFill>
                <a:srgbClr val="A50021"/>
              </a:solidFill>
            </a:endParaRP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A14AC8B8-F220-1056-75EB-43CB97C5C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4600" y="1905000"/>
            <a:ext cx="7772400" cy="41148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 lvl="1">
              <a:lnSpc>
                <a:spcPct val="90000"/>
              </a:lnSpc>
            </a:pPr>
            <a:r>
              <a:rPr lang="tr-TR" altLang="tr-TR"/>
              <a:t>Dış Çevre Analizinde</a:t>
            </a:r>
            <a:endParaRPr lang="en-US" altLang="tr-TR"/>
          </a:p>
          <a:p>
            <a:pPr lvl="2">
              <a:lnSpc>
                <a:spcPct val="90000"/>
              </a:lnSpc>
            </a:pPr>
            <a:r>
              <a:rPr lang="tr-TR" altLang="tr-TR"/>
              <a:t>Fırsatları</a:t>
            </a:r>
            <a:endParaRPr lang="en-US" altLang="tr-TR"/>
          </a:p>
          <a:p>
            <a:pPr lvl="2">
              <a:lnSpc>
                <a:spcPct val="90000"/>
              </a:lnSpc>
            </a:pPr>
            <a:r>
              <a:rPr lang="tr-TR" altLang="tr-TR"/>
              <a:t>Tehditleri</a:t>
            </a:r>
            <a:endParaRPr lang="en-US" altLang="tr-TR"/>
          </a:p>
          <a:p>
            <a:pPr lvl="1">
              <a:lnSpc>
                <a:spcPct val="90000"/>
              </a:lnSpc>
            </a:pPr>
            <a:r>
              <a:rPr lang="tr-TR" altLang="tr-TR"/>
              <a:t>İç Çevre Analizinde</a:t>
            </a:r>
            <a:endParaRPr lang="en-US" altLang="tr-TR"/>
          </a:p>
          <a:p>
            <a:pPr lvl="2">
              <a:lnSpc>
                <a:spcPct val="90000"/>
              </a:lnSpc>
            </a:pPr>
            <a:r>
              <a:rPr lang="tr-TR" altLang="tr-TR"/>
              <a:t>Güçlü Yönleri </a:t>
            </a:r>
            <a:endParaRPr lang="en-US" altLang="tr-TR"/>
          </a:p>
          <a:p>
            <a:pPr lvl="2">
              <a:lnSpc>
                <a:spcPct val="90000"/>
              </a:lnSpc>
            </a:pPr>
            <a:r>
              <a:rPr lang="tr-TR" altLang="tr-TR"/>
              <a:t>Zayıf Yönleri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tr-TR" altLang="tr-TR"/>
              <a:t>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tr-TR" altLang="tr-TR"/>
              <a:t>Kombine ederek strateji formulasyonunda kullanılan bir tekniktir</a:t>
            </a:r>
            <a:endParaRPr lang="en-US" altLang="tr-TR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810" name="Group 2">
            <a:extLst>
              <a:ext uri="{FF2B5EF4-FFF2-40B4-BE49-F238E27FC236}">
                <a16:creationId xmlns:a16="http://schemas.microsoft.com/office/drawing/2014/main" id="{F2290263-9BA3-47E7-2494-71C4B01BC1FE}"/>
              </a:ext>
            </a:extLst>
          </p:cNvPr>
          <p:cNvGrpSpPr>
            <a:grpSpLocks/>
          </p:cNvGrpSpPr>
          <p:nvPr/>
        </p:nvGrpSpPr>
        <p:grpSpPr bwMode="auto">
          <a:xfrm>
            <a:off x="1919289" y="476250"/>
            <a:ext cx="8569325" cy="5976938"/>
            <a:chOff x="1418" y="1238"/>
            <a:chExt cx="14040" cy="8640"/>
          </a:xfrm>
        </p:grpSpPr>
        <p:sp>
          <p:nvSpPr>
            <p:cNvPr id="247811" name="AutoShape 3">
              <a:extLst>
                <a:ext uri="{FF2B5EF4-FFF2-40B4-BE49-F238E27FC236}">
                  <a16:creationId xmlns:a16="http://schemas.microsoft.com/office/drawing/2014/main" id="{BEF64843-0F55-F602-0FCB-9DE0DFE964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18" y="1238"/>
              <a:ext cx="13860" cy="8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247812" name="Group 4">
              <a:extLst>
                <a:ext uri="{FF2B5EF4-FFF2-40B4-BE49-F238E27FC236}">
                  <a16:creationId xmlns:a16="http://schemas.microsoft.com/office/drawing/2014/main" id="{6A2DA0CF-C757-EAEF-402F-DC7D27552A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8" y="1778"/>
              <a:ext cx="13140" cy="8100"/>
              <a:chOff x="2318" y="1778"/>
              <a:chExt cx="13140" cy="8100"/>
            </a:xfrm>
          </p:grpSpPr>
          <p:sp>
            <p:nvSpPr>
              <p:cNvPr id="247813" name="Text Box 5">
                <a:extLst>
                  <a:ext uri="{FF2B5EF4-FFF2-40B4-BE49-F238E27FC236}">
                    <a16:creationId xmlns:a16="http://schemas.microsoft.com/office/drawing/2014/main" id="{8CB681CB-67CF-8D02-5D79-D6B5708577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66" y="3396"/>
                <a:ext cx="302" cy="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tr-TR" altLang="tr-TR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14" name="Rectangle 6">
                <a:extLst>
                  <a:ext uri="{FF2B5EF4-FFF2-40B4-BE49-F238E27FC236}">
                    <a16:creationId xmlns:a16="http://schemas.microsoft.com/office/drawing/2014/main" id="{058CCD1F-5A52-86FE-0E01-379F88BE24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8" y="1778"/>
                <a:ext cx="46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6600"/>
                </a:solidFill>
                <a:miter lim="800000"/>
                <a:headEnd/>
                <a:tailEnd/>
              </a:ln>
              <a:effectLst>
                <a:outerShdw dist="107763" dir="135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eaLnBrk="0" hangingPunct="0">
                  <a:buFont typeface="Tahoma" panose="020B0604030504040204" pitchFamily="34" charset="0"/>
                  <a:buNone/>
                </a:pPr>
                <a:r>
                  <a:rPr lang="tr-TR" altLang="tr-TR" b="1" u="sng">
                    <a:solidFill>
                      <a:srgbClr val="FF3300"/>
                    </a:solidFill>
                    <a:latin typeface="Tahoma" panose="020B0604030504040204" pitchFamily="34" charset="0"/>
                  </a:rPr>
                  <a:t>1) Dış Çevre Analizi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>
                    <a:solidFill>
                      <a:srgbClr val="333399"/>
                    </a:solidFill>
                    <a:latin typeface="Tahoma" panose="020B0604030504040204" pitchFamily="34" charset="0"/>
                  </a:rPr>
                  <a:t> </a:t>
                </a:r>
                <a:r>
                  <a:rPr lang="tr-TR" altLang="tr-TR">
                    <a:solidFill>
                      <a:srgbClr val="333399"/>
                    </a:solidFill>
                    <a:latin typeface="Arial" panose="020B0604020202020204" pitchFamily="34" charset="0"/>
                  </a:rPr>
                  <a:t>Uzak Çevre (PEST)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>
                    <a:solidFill>
                      <a:srgbClr val="333399"/>
                    </a:solidFill>
                    <a:latin typeface="Arial" panose="020B0604020202020204" pitchFamily="34" charset="0"/>
                  </a:rPr>
                  <a:t> Yakın Çevre (5 GÜÇ)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>
                    <a:solidFill>
                      <a:srgbClr val="333399"/>
                    </a:solidFill>
                    <a:latin typeface="Arial" panose="020B0604020202020204" pitchFamily="34" charset="0"/>
                  </a:rPr>
                  <a:t> Pazar Potansiyeli</a:t>
                </a:r>
              </a:p>
            </p:txBody>
          </p:sp>
          <p:sp>
            <p:nvSpPr>
              <p:cNvPr id="247815" name="Rectangle 7">
                <a:extLst>
                  <a:ext uri="{FF2B5EF4-FFF2-40B4-BE49-F238E27FC236}">
                    <a16:creationId xmlns:a16="http://schemas.microsoft.com/office/drawing/2014/main" id="{7048912B-4CC4-2245-2C2E-91972D6F69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8" y="7898"/>
                <a:ext cx="4680" cy="19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6600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eaLnBrk="0" hangingPunct="0">
                  <a:buFont typeface="Tahoma" panose="020B0604030504040204" pitchFamily="34" charset="0"/>
                  <a:buNone/>
                </a:pPr>
                <a:r>
                  <a:rPr lang="tr-TR" altLang="tr-TR" sz="1600" b="1" u="sng">
                    <a:solidFill>
                      <a:srgbClr val="FF3300"/>
                    </a:solidFill>
                    <a:latin typeface="Tahoma" panose="020B0604030504040204" pitchFamily="34" charset="0"/>
                  </a:rPr>
                  <a:t>2) İç Çevre Analizi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 sz="1600" b="1">
                    <a:solidFill>
                      <a:srgbClr val="333399"/>
                    </a:solidFill>
                    <a:latin typeface="Tahoma" panose="020B0604030504040204" pitchFamily="34" charset="0"/>
                  </a:rPr>
                  <a:t> </a:t>
                </a:r>
                <a:r>
                  <a:rPr lang="tr-TR" altLang="tr-TR" sz="1600" b="1">
                    <a:solidFill>
                      <a:srgbClr val="333399"/>
                    </a:solidFill>
                    <a:latin typeface="Arial" panose="020B0604020202020204" pitchFamily="34" charset="0"/>
                  </a:rPr>
                  <a:t>Vizyon,Misyon, Değerler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 sz="1600" b="1">
                    <a:solidFill>
                      <a:srgbClr val="333399"/>
                    </a:solidFill>
                    <a:latin typeface="Arial" panose="020B0604020202020204" pitchFamily="34" charset="0"/>
                  </a:rPr>
                  <a:t> Değer Zinciri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 sz="1600" b="1">
                    <a:solidFill>
                      <a:srgbClr val="333399"/>
                    </a:solidFill>
                    <a:latin typeface="Arial" panose="020B0604020202020204" pitchFamily="34" charset="0"/>
                  </a:rPr>
                  <a:t> Temel Yetkinlikler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 sz="1600" b="1">
                    <a:solidFill>
                      <a:srgbClr val="333399"/>
                    </a:solidFill>
                    <a:latin typeface="Arial" panose="020B0604020202020204" pitchFamily="34" charset="0"/>
                  </a:rPr>
                  <a:t> 7 S</a:t>
                </a:r>
              </a:p>
            </p:txBody>
          </p:sp>
          <p:sp>
            <p:nvSpPr>
              <p:cNvPr id="247816" name="Rectangle 8">
                <a:extLst>
                  <a:ext uri="{FF2B5EF4-FFF2-40B4-BE49-F238E27FC236}">
                    <a16:creationId xmlns:a16="http://schemas.microsoft.com/office/drawing/2014/main" id="{61B0E44D-14D1-C0EC-C27A-B759601FA2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78" y="5198"/>
                <a:ext cx="4680" cy="18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>
                <a:prstShdw prst="shdw17" dist="17961" dir="2700000">
                  <a:srgbClr val="FFFFFF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66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buFont typeface="Tahoma" panose="020B0604030504040204" pitchFamily="34" charset="0"/>
                  <a:buNone/>
                </a:pPr>
                <a:r>
                  <a:rPr lang="tr-TR" altLang="tr-TR" sz="1600" b="1" u="sng">
                    <a:solidFill>
                      <a:srgbClr val="FF3300"/>
                    </a:solidFill>
                    <a:latin typeface="Tahoma" panose="020B0604030504040204" pitchFamily="34" charset="0"/>
                  </a:rPr>
                  <a:t>3) Stratejik Alternatifleri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 sz="1600" b="1">
                    <a:solidFill>
                      <a:srgbClr val="333399"/>
                    </a:solidFill>
                    <a:latin typeface="Tahoma" panose="020B0604030504040204" pitchFamily="34" charset="0"/>
                  </a:rPr>
                  <a:t> </a:t>
                </a:r>
                <a:r>
                  <a:rPr lang="tr-TR" altLang="tr-TR" sz="1600" b="1">
                    <a:solidFill>
                      <a:srgbClr val="333399"/>
                    </a:solidFill>
                    <a:latin typeface="Arial" panose="020B0604020202020204" pitchFamily="34" charset="0"/>
                  </a:rPr>
                  <a:t>Hangi Temelde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 sz="1600" b="1">
                    <a:solidFill>
                      <a:srgbClr val="333399"/>
                    </a:solidFill>
                    <a:latin typeface="Arial" panose="020B0604020202020204" pitchFamily="34" charset="0"/>
                  </a:rPr>
                  <a:t> Hangi Yönde</a:t>
                </a:r>
              </a:p>
              <a:p>
                <a:pPr eaLnBrk="0" hangingPunct="0">
                  <a:buFont typeface="Symbol" pitchFamily="2" charset="2"/>
                  <a:buChar char="·"/>
                </a:pPr>
                <a:r>
                  <a:rPr lang="tr-TR" altLang="tr-TR" sz="1600" b="1">
                    <a:solidFill>
                      <a:srgbClr val="333399"/>
                    </a:solidFill>
                    <a:latin typeface="Arial" panose="020B0604020202020204" pitchFamily="34" charset="0"/>
                  </a:rPr>
                  <a:t> Nasıl</a:t>
                </a:r>
              </a:p>
            </p:txBody>
          </p:sp>
          <p:sp>
            <p:nvSpPr>
              <p:cNvPr id="247817" name="Line 9">
                <a:extLst>
                  <a:ext uri="{FF2B5EF4-FFF2-40B4-BE49-F238E27FC236}">
                    <a16:creationId xmlns:a16="http://schemas.microsoft.com/office/drawing/2014/main" id="{8BE4CE32-403D-C07C-CA16-DC17496B6F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78" y="3215"/>
                <a:ext cx="3600" cy="2700"/>
              </a:xfrm>
              <a:prstGeom prst="line">
                <a:avLst/>
              </a:prstGeom>
              <a:noFill/>
              <a:ln w="76200">
                <a:solidFill>
                  <a:srgbClr val="6666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47818" name="Line 10">
                <a:extLst>
                  <a:ext uri="{FF2B5EF4-FFF2-40B4-BE49-F238E27FC236}">
                    <a16:creationId xmlns:a16="http://schemas.microsoft.com/office/drawing/2014/main" id="{D7E28399-F97F-E6A3-4478-0ED9C5A3A4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98" y="5918"/>
                <a:ext cx="3780" cy="2520"/>
              </a:xfrm>
              <a:prstGeom prst="line">
                <a:avLst/>
              </a:prstGeom>
              <a:noFill/>
              <a:ln w="76200">
                <a:solidFill>
                  <a:srgbClr val="6666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47819" name="Text Box 11">
                <a:extLst>
                  <a:ext uri="{FF2B5EF4-FFF2-40B4-BE49-F238E27FC236}">
                    <a16:creationId xmlns:a16="http://schemas.microsoft.com/office/drawing/2014/main" id="{6CD2DCA0-A893-40A0-274A-B10ACBECAF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73" y="3944"/>
                <a:ext cx="302" cy="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tr-TR" altLang="tr-TR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20" name="Text Box 12">
                <a:extLst>
                  <a:ext uri="{FF2B5EF4-FFF2-40B4-BE49-F238E27FC236}">
                    <a16:creationId xmlns:a16="http://schemas.microsoft.com/office/drawing/2014/main" id="{68CB1F39-9F76-CCB9-84DC-5B571E377C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54" y="6526"/>
                <a:ext cx="302" cy="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tr-TR" altLang="tr-TR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7821" name="Text Box 13">
                <a:extLst>
                  <a:ext uri="{FF2B5EF4-FFF2-40B4-BE49-F238E27FC236}">
                    <a16:creationId xmlns:a16="http://schemas.microsoft.com/office/drawing/2014/main" id="{545A5242-B221-E7EC-8FF8-8BA6488EF1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5" y="7152"/>
                <a:ext cx="302" cy="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tr-TR" altLang="tr-TR" sz="12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47822" name="Text Box 14">
            <a:extLst>
              <a:ext uri="{FF2B5EF4-FFF2-40B4-BE49-F238E27FC236}">
                <a16:creationId xmlns:a16="http://schemas.microsoft.com/office/drawing/2014/main" id="{32541FE3-BBBD-F298-6F3E-4A8E73F83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0700" y="2373314"/>
            <a:ext cx="184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tr-TR" altLang="tr-TR" sz="1200">
              <a:solidFill>
                <a:srgbClr val="0A0A1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7823" name="Text Box 15">
            <a:extLst>
              <a:ext uri="{FF2B5EF4-FFF2-40B4-BE49-F238E27FC236}">
                <a16:creationId xmlns:a16="http://schemas.microsoft.com/office/drawing/2014/main" id="{C05335CB-3817-6B65-CB0E-7C1471D41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875" y="2717800"/>
            <a:ext cx="184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tr-TR" altLang="tr-TR" sz="1200">
              <a:solidFill>
                <a:srgbClr val="0A0A1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7824" name="Text Box 16">
            <a:extLst>
              <a:ext uri="{FF2B5EF4-FFF2-40B4-BE49-F238E27FC236}">
                <a16:creationId xmlns:a16="http://schemas.microsoft.com/office/drawing/2014/main" id="{AF528A26-3B73-6310-2FB5-08F1D96F9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175" y="4359275"/>
            <a:ext cx="184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tr-TR" altLang="tr-TR" sz="1200">
              <a:solidFill>
                <a:srgbClr val="0A0A1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7825" name="Text Box 17">
            <a:extLst>
              <a:ext uri="{FF2B5EF4-FFF2-40B4-BE49-F238E27FC236}">
                <a16:creationId xmlns:a16="http://schemas.microsoft.com/office/drawing/2014/main" id="{60A0EA83-E198-9F0C-F1E9-B324D212B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6213" y="4759325"/>
            <a:ext cx="184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tr-TR" altLang="tr-TR" sz="1200">
              <a:solidFill>
                <a:srgbClr val="0A0A1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7826" name="WordArt 18">
            <a:extLst>
              <a:ext uri="{FF2B5EF4-FFF2-40B4-BE49-F238E27FC236}">
                <a16:creationId xmlns:a16="http://schemas.microsoft.com/office/drawing/2014/main" id="{491724E5-5F26-C13C-9FCF-26D1BC541B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00000">
            <a:off x="5951539" y="2205039"/>
            <a:ext cx="904875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Fırsatlar</a:t>
            </a:r>
          </a:p>
        </p:txBody>
      </p:sp>
      <p:sp>
        <p:nvSpPr>
          <p:cNvPr id="247827" name="WordArt 19">
            <a:extLst>
              <a:ext uri="{FF2B5EF4-FFF2-40B4-BE49-F238E27FC236}">
                <a16:creationId xmlns:a16="http://schemas.microsoft.com/office/drawing/2014/main" id="{BB14E948-5759-945B-D79E-03ADF6D629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00000">
            <a:off x="5591175" y="2492376"/>
            <a:ext cx="895350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Tehditler</a:t>
            </a:r>
          </a:p>
        </p:txBody>
      </p:sp>
      <p:sp>
        <p:nvSpPr>
          <p:cNvPr id="247828" name="WordArt 20">
            <a:extLst>
              <a:ext uri="{FF2B5EF4-FFF2-40B4-BE49-F238E27FC236}">
                <a16:creationId xmlns:a16="http://schemas.microsoft.com/office/drawing/2014/main" id="{C5EAC20B-C2CF-CEBD-A1F1-B2C95A7B63F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19500000">
            <a:off x="5951538" y="4149726"/>
            <a:ext cx="895350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Üstünlükler</a:t>
            </a:r>
          </a:p>
        </p:txBody>
      </p:sp>
      <p:sp>
        <p:nvSpPr>
          <p:cNvPr id="247829" name="WordArt 21">
            <a:extLst>
              <a:ext uri="{FF2B5EF4-FFF2-40B4-BE49-F238E27FC236}">
                <a16:creationId xmlns:a16="http://schemas.microsoft.com/office/drawing/2014/main" id="{AB51AE5F-CBA8-336F-5339-75236CA285D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19500000">
            <a:off x="6240463" y="4508501"/>
            <a:ext cx="1066800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Zayıflıklar</a:t>
            </a:r>
          </a:p>
        </p:txBody>
      </p:sp>
      <p:sp>
        <p:nvSpPr>
          <p:cNvPr id="247830" name="Rectangle 22">
            <a:extLst>
              <a:ext uri="{FF2B5EF4-FFF2-40B4-BE49-F238E27FC236}">
                <a16:creationId xmlns:a16="http://schemas.microsoft.com/office/drawing/2014/main" id="{5280E5D6-C2C0-1E99-A9E3-B79F2C7C0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692150"/>
            <a:ext cx="1905000" cy="609600"/>
          </a:xfrm>
          <a:prstGeom prst="rect">
            <a:avLst/>
          </a:prstGeom>
          <a:noFill/>
          <a:ln w="57150" cmpd="thickThin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>
                <a:solidFill>
                  <a:srgbClr val="333399"/>
                </a:solidFill>
                <a:latin typeface="Arial" panose="020B0604020202020204" pitchFamily="34" charset="0"/>
              </a:rPr>
              <a:t>VİZYON</a:t>
            </a:r>
          </a:p>
        </p:txBody>
      </p:sp>
      <p:sp>
        <p:nvSpPr>
          <p:cNvPr id="247831" name="Rectangle 23">
            <a:extLst>
              <a:ext uri="{FF2B5EF4-FFF2-40B4-BE49-F238E27FC236}">
                <a16:creationId xmlns:a16="http://schemas.microsoft.com/office/drawing/2014/main" id="{22B662C9-A3F9-3266-EAF3-92C2E1F2F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5863" y="1916113"/>
            <a:ext cx="1905000" cy="609600"/>
          </a:xfrm>
          <a:prstGeom prst="rect">
            <a:avLst/>
          </a:prstGeom>
          <a:noFill/>
          <a:ln w="57150" cmpd="thickThin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>
                <a:solidFill>
                  <a:srgbClr val="333399"/>
                </a:solidFill>
                <a:latin typeface="Arial" panose="020B0604020202020204" pitchFamily="34" charset="0"/>
              </a:rPr>
              <a:t>MİSYON</a:t>
            </a:r>
          </a:p>
        </p:txBody>
      </p:sp>
      <p:sp>
        <p:nvSpPr>
          <p:cNvPr id="247832" name="Text Box 24">
            <a:extLst>
              <a:ext uri="{FF2B5EF4-FFF2-40B4-BE49-F238E27FC236}">
                <a16:creationId xmlns:a16="http://schemas.microsoft.com/office/drawing/2014/main" id="{DC9B8F4A-2D93-21C7-EB5E-C404D77E3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9963" y="5013325"/>
            <a:ext cx="2735262" cy="369332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 b="1">
                <a:solidFill>
                  <a:srgbClr val="333399"/>
                </a:solidFill>
                <a:latin typeface="Arial" panose="020B0604020202020204" pitchFamily="34" charset="0"/>
              </a:rPr>
              <a:t>Uygulama Stratejisi</a:t>
            </a:r>
          </a:p>
        </p:txBody>
      </p:sp>
      <p:sp>
        <p:nvSpPr>
          <p:cNvPr id="247833" name="Text Box 25">
            <a:extLst>
              <a:ext uri="{FF2B5EF4-FFF2-40B4-BE49-F238E27FC236}">
                <a16:creationId xmlns:a16="http://schemas.microsoft.com/office/drawing/2014/main" id="{3B33E733-677A-4CD3-0F34-1895CDB4A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6064" y="6165850"/>
            <a:ext cx="2710999" cy="369332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r-TR" altLang="tr-TR" b="1">
                <a:solidFill>
                  <a:srgbClr val="333399"/>
                </a:solidFill>
                <a:latin typeface="Arial" panose="020B0604020202020204" pitchFamily="34" charset="0"/>
              </a:rPr>
              <a:t>Performans Değerleme</a:t>
            </a:r>
          </a:p>
        </p:txBody>
      </p:sp>
      <p:sp>
        <p:nvSpPr>
          <p:cNvPr id="247834" name="Line 26">
            <a:extLst>
              <a:ext uri="{FF2B5EF4-FFF2-40B4-BE49-F238E27FC236}">
                <a16:creationId xmlns:a16="http://schemas.microsoft.com/office/drawing/2014/main" id="{3FFAF749-5EBD-DD35-987E-361762FE3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8388" y="4437063"/>
            <a:ext cx="0" cy="576262"/>
          </a:xfrm>
          <a:prstGeom prst="line">
            <a:avLst/>
          </a:prstGeom>
          <a:noFill/>
          <a:ln w="76200" cmpd="tri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47835" name="Line 27">
            <a:extLst>
              <a:ext uri="{FF2B5EF4-FFF2-40B4-BE49-F238E27FC236}">
                <a16:creationId xmlns:a16="http://schemas.microsoft.com/office/drawing/2014/main" id="{7581548F-C285-8055-691F-BEA2077116F2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2488" y="1341438"/>
            <a:ext cx="0" cy="576262"/>
          </a:xfrm>
          <a:prstGeom prst="line">
            <a:avLst/>
          </a:prstGeom>
          <a:noFill/>
          <a:ln w="76200" cmpd="tri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47836" name="Line 28">
            <a:extLst>
              <a:ext uri="{FF2B5EF4-FFF2-40B4-BE49-F238E27FC236}">
                <a16:creationId xmlns:a16="http://schemas.microsoft.com/office/drawing/2014/main" id="{10BD5716-FB08-C5A6-6484-EC388473601A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8388" y="5516563"/>
            <a:ext cx="0" cy="576262"/>
          </a:xfrm>
          <a:prstGeom prst="line">
            <a:avLst/>
          </a:prstGeom>
          <a:noFill/>
          <a:ln w="76200" cmpd="tri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47837" name="Line 29">
            <a:extLst>
              <a:ext uri="{FF2B5EF4-FFF2-40B4-BE49-F238E27FC236}">
                <a16:creationId xmlns:a16="http://schemas.microsoft.com/office/drawing/2014/main" id="{23CF2500-697B-FE22-69E6-C4B89DF96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3925" y="2565401"/>
            <a:ext cx="0" cy="576263"/>
          </a:xfrm>
          <a:prstGeom prst="line">
            <a:avLst/>
          </a:prstGeom>
          <a:noFill/>
          <a:ln w="76200" cmpd="tri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47838" name="Line 30">
            <a:extLst>
              <a:ext uri="{FF2B5EF4-FFF2-40B4-BE49-F238E27FC236}">
                <a16:creationId xmlns:a16="http://schemas.microsoft.com/office/drawing/2014/main" id="{CE152400-4E8D-6496-19C4-31A8316CD7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8301" y="6381750"/>
            <a:ext cx="1800225" cy="0"/>
          </a:xfrm>
          <a:prstGeom prst="line">
            <a:avLst/>
          </a:prstGeom>
          <a:noFill/>
          <a:ln w="76200" cmpd="tri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23F18806-935B-D444-07D9-8018AC3EF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7620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en-US" altLang="tr-TR" sz="3200" b="1">
                <a:solidFill>
                  <a:srgbClr val="A50021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SWOT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5294987C-4D27-8C77-1A11-6B12864E3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638300"/>
            <a:ext cx="777240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33"/>
              </a:buClr>
              <a:buSzPct val="75000"/>
              <a:buFont typeface="Wingdings" pitchFamily="2" charset="2"/>
              <a:buChar char="q"/>
            </a:pPr>
            <a:r>
              <a:rPr lang="tr-TR" altLang="tr-TR" sz="28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Firma dış çevreyi (örneğin sosyal yapı) denetlemekte zayıftır ama iç çevrede denetim gücü (örneğin çalışanların motivasyonu) daha yüksektir.</a:t>
            </a:r>
          </a:p>
          <a:p>
            <a:pPr eaLnBrk="0" hangingPunct="0">
              <a:spcBef>
                <a:spcPct val="20000"/>
              </a:spcBef>
              <a:buClr>
                <a:srgbClr val="333333"/>
              </a:buClr>
              <a:buSzPct val="75000"/>
              <a:buFont typeface="Wingdings" pitchFamily="2" charset="2"/>
              <a:buChar char="q"/>
            </a:pPr>
            <a:r>
              <a:rPr lang="tr-TR" altLang="tr-TR" sz="28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Etkin strateji iç çevrede üstünlükleri artırıp dış çevreden gelen tehditleri savmak, fırsatları ise değerlendirmekle gerçekleşir. Buna stratejik uyum da denir.</a:t>
            </a:r>
            <a:endParaRPr lang="en-US" altLang="tr-TR" sz="2800">
              <a:solidFill>
                <a:srgbClr val="33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9DA3E42E-E5BB-B1CF-41AB-504199E366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A50021"/>
                </a:solidFill>
              </a:rPr>
              <a:t>SWOT analizinden alternatif stratejiler oluşturmak</a:t>
            </a:r>
            <a:endParaRPr lang="en-US" altLang="tr-TR">
              <a:solidFill>
                <a:srgbClr val="A50021"/>
              </a:solidFill>
            </a:endParaRP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AEA3C1CD-B933-EAB1-7F00-0C61D22C1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4600" y="2438400"/>
            <a:ext cx="73914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dirty="0">
                <a:solidFill>
                  <a:srgbClr val="333333"/>
                </a:solidFill>
              </a:rPr>
              <a:t>SWOT analizi firmanın mevcut durumunu değerlendirmeye yardımcı olan bir analizdir</a:t>
            </a:r>
            <a:r>
              <a:rPr lang="en-US" altLang="tr-TR" dirty="0">
                <a:solidFill>
                  <a:srgbClr val="333333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tr-TR" altLang="tr-TR" dirty="0">
                <a:solidFill>
                  <a:srgbClr val="333333"/>
                </a:solidFill>
              </a:rPr>
              <a:t>Bununla beraber, takip edebileceğimiz alternatif stratejileri oluşturmak için SWOT analizinde elde edilen bilgileri anlamlı bir şekilde kombine etmek gerekir</a:t>
            </a:r>
            <a:r>
              <a:rPr lang="en-US" altLang="tr-TR" dirty="0">
                <a:solidFill>
                  <a:srgbClr val="333333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tr-TR" altLang="tr-TR" dirty="0">
                <a:solidFill>
                  <a:srgbClr val="333333"/>
                </a:solidFill>
              </a:rPr>
              <a:t>SWOT matrisi firmanın güçlü ve zayıf yönlerini çevresel fırsat ve tehditlerle eşleştirmek için tasarlanmış bir araçtır.</a:t>
            </a:r>
            <a:endParaRPr lang="en-US" altLang="tr-TR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3C54A917-EFBE-3E22-9454-1B1D50B9C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6858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en-US" altLang="tr-TR" sz="3600" b="1">
                <a:solidFill>
                  <a:srgbClr val="A50021"/>
                </a:solidFill>
                <a:cs typeface="Arial" panose="020B0604020202020204" pitchFamily="34" charset="0"/>
              </a:rPr>
              <a:t>SWOT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857B9D36-D07D-F67E-1052-BBE06DB18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676400"/>
            <a:ext cx="777240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33"/>
              </a:buClr>
              <a:buFont typeface="Wingdings" pitchFamily="2" charset="2"/>
              <a:buChar char="q"/>
            </a:pPr>
            <a:r>
              <a:rPr lang="tr-TR" altLang="tr-TR" sz="32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İç Çevre</a:t>
            </a:r>
            <a:endParaRPr lang="en-US" altLang="tr-TR" sz="3200">
              <a:solidFill>
                <a:srgbClr val="33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1" eaLnBrk="0" hangingPunct="0">
              <a:spcBef>
                <a:spcPct val="20000"/>
              </a:spcBef>
              <a:buClr>
                <a:srgbClr val="333333"/>
              </a:buClr>
              <a:buFont typeface="Wingdings" pitchFamily="2" charset="2"/>
              <a:buChar char="q"/>
            </a:pPr>
            <a:r>
              <a:rPr lang="tr-TR" altLang="tr-TR" sz="28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Güçlü yönler içseldir…</a:t>
            </a:r>
            <a:endParaRPr lang="en-US" altLang="tr-TR" sz="2800">
              <a:solidFill>
                <a:srgbClr val="33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2" eaLnBrk="0" hangingPunct="0">
              <a:spcBef>
                <a:spcPct val="20000"/>
              </a:spcBef>
              <a:buClr>
                <a:srgbClr val="333333"/>
              </a:buClr>
              <a:buFont typeface="Wingdings" pitchFamily="2" charset="2"/>
              <a:buChar char="q"/>
            </a:pPr>
            <a:r>
              <a:rPr lang="tr-TR" altLang="tr-TR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Öz yetkinlik olmalı- iyi yapabilme gücü</a:t>
            </a:r>
            <a:endParaRPr lang="en-US" altLang="tr-TR">
              <a:solidFill>
                <a:srgbClr val="33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2" eaLnBrk="0" hangingPunct="0">
              <a:spcBef>
                <a:spcPct val="20000"/>
              </a:spcBef>
              <a:buClr>
                <a:srgbClr val="333333"/>
              </a:buClr>
              <a:buFont typeface="Wingdings" pitchFamily="2" charset="2"/>
              <a:buChar char="q"/>
            </a:pPr>
            <a:r>
              <a:rPr lang="tr-TR" altLang="tr-TR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Karşılaştırmalı olmalı- rakiplerin performansı baz alınmalı</a:t>
            </a:r>
            <a:endParaRPr lang="en-US" altLang="tr-TR" sz="2000">
              <a:solidFill>
                <a:srgbClr val="33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1" eaLnBrk="0" hangingPunct="0">
              <a:spcBef>
                <a:spcPct val="20000"/>
              </a:spcBef>
              <a:buClr>
                <a:srgbClr val="333333"/>
              </a:buClr>
              <a:buFont typeface="Wingdings" pitchFamily="2" charset="2"/>
              <a:buChar char="q"/>
            </a:pPr>
            <a:r>
              <a:rPr lang="tr-TR" altLang="tr-TR" sz="280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Zayıflıklar da içseldir…</a:t>
            </a:r>
            <a:endParaRPr lang="en-US" altLang="tr-TR" sz="2800">
              <a:solidFill>
                <a:srgbClr val="33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2" eaLnBrk="0" hangingPunct="0">
              <a:spcBef>
                <a:spcPct val="20000"/>
              </a:spcBef>
              <a:buClr>
                <a:srgbClr val="333333"/>
              </a:buClr>
              <a:buFont typeface="Wingdings" pitchFamily="2" charset="2"/>
              <a:buChar char="q"/>
            </a:pPr>
            <a:r>
              <a:rPr lang="tr-TR" altLang="tr-TR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Rakiplerimiz bir şeyleri bizden iyi yapıyor…</a:t>
            </a:r>
            <a:endParaRPr lang="en-US" altLang="tr-TR">
              <a:solidFill>
                <a:srgbClr val="33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2" eaLnBrk="0" hangingPunct="0">
              <a:spcBef>
                <a:spcPct val="20000"/>
              </a:spcBef>
              <a:buClr>
                <a:srgbClr val="333333"/>
              </a:buClr>
              <a:buFont typeface="Wingdings" pitchFamily="2" charset="2"/>
              <a:buChar char="q"/>
            </a:pPr>
            <a:r>
              <a:rPr lang="tr-TR" altLang="tr-TR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Stratejik seçeneklerimiz sınırlı</a:t>
            </a:r>
            <a:endParaRPr lang="en-US" altLang="tr-TR">
              <a:solidFill>
                <a:srgbClr val="33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E031AA36-267A-C5D7-0924-A8426AA5F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0" tIns="0" rIns="0" bIns="0" rtlCol="0" anchor="ctr">
            <a:normAutofit/>
          </a:bodyPr>
          <a:lstStyle/>
          <a:p>
            <a:r>
              <a:rPr lang="en-US" altLang="tr-TR">
                <a:solidFill>
                  <a:srgbClr val="A50021"/>
                </a:solidFill>
              </a:rPr>
              <a:t>SWOT Anal</a:t>
            </a:r>
            <a:r>
              <a:rPr lang="tr-TR" altLang="tr-TR">
                <a:solidFill>
                  <a:srgbClr val="A50021"/>
                </a:solidFill>
              </a:rPr>
              <a:t>izi</a:t>
            </a:r>
            <a:endParaRPr lang="en-US" altLang="tr-TR">
              <a:solidFill>
                <a:srgbClr val="A50021"/>
              </a:solidFill>
            </a:endParaRP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8FC88818-4B83-647B-87D0-FF45A968B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00600"/>
            <a:ext cx="2133600" cy="1447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/>
          <a:lstStyle/>
          <a:p>
            <a:pPr eaLnBrk="0" hangingPunct="0"/>
            <a:r>
              <a:rPr lang="tr-TR" altLang="tr-TR" sz="1600" b="1">
                <a:latin typeface="Arial" panose="020B0604020202020204" pitchFamily="34" charset="0"/>
              </a:rPr>
              <a:t>Fırsatlar</a:t>
            </a:r>
            <a:endParaRPr lang="en-US" altLang="tr-TR" sz="1600" b="1">
              <a:latin typeface="Arial" panose="020B0604020202020204" pitchFamily="34" charset="0"/>
            </a:endParaRPr>
          </a:p>
          <a:p>
            <a:r>
              <a:rPr lang="en-US" altLang="tr-TR" sz="1600">
                <a:latin typeface="Arial" panose="020B0604020202020204" pitchFamily="34" charset="0"/>
              </a:rPr>
              <a:t>1.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2.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3.</a:t>
            </a:r>
          </a:p>
          <a:p>
            <a:pPr eaLnBrk="0" hangingPunct="0"/>
            <a:endParaRPr lang="en-US" altLang="tr-TR" sz="1600" b="1">
              <a:latin typeface="Arial" panose="020B0604020202020204" pitchFamily="34" charset="0"/>
            </a:endParaRPr>
          </a:p>
        </p:txBody>
      </p:sp>
      <p:sp>
        <p:nvSpPr>
          <p:cNvPr id="158724" name="Rectangle 4">
            <a:extLst>
              <a:ext uri="{FF2B5EF4-FFF2-40B4-BE49-F238E27FC236}">
                <a16:creationId xmlns:a16="http://schemas.microsoft.com/office/drawing/2014/main" id="{40C5BF70-2F31-9528-E21A-4113BC993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743200"/>
            <a:ext cx="2133600" cy="1447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/>
          <a:lstStyle/>
          <a:p>
            <a:pPr eaLnBrk="0" hangingPunct="0"/>
            <a:r>
              <a:rPr lang="tr-TR" altLang="tr-TR" sz="1600" b="1">
                <a:latin typeface="Arial" panose="020B0604020202020204" pitchFamily="34" charset="0"/>
              </a:rPr>
              <a:t>Güçlü Yönler</a:t>
            </a:r>
            <a:endParaRPr lang="en-US" altLang="tr-TR" sz="1600" b="1">
              <a:latin typeface="Arial" panose="020B0604020202020204" pitchFamily="34" charset="0"/>
            </a:endParaRPr>
          </a:p>
          <a:p>
            <a:r>
              <a:rPr lang="en-US" altLang="tr-TR" sz="1600">
                <a:latin typeface="Arial" panose="020B0604020202020204" pitchFamily="34" charset="0"/>
              </a:rPr>
              <a:t>1.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2.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3.</a:t>
            </a:r>
          </a:p>
          <a:p>
            <a:pPr eaLnBrk="0" hangingPunct="0"/>
            <a:endParaRPr lang="en-US" altLang="tr-TR" sz="1600" b="1">
              <a:latin typeface="Arial" panose="020B0604020202020204" pitchFamily="34" charset="0"/>
            </a:endParaRPr>
          </a:p>
        </p:txBody>
      </p:sp>
      <p:sp>
        <p:nvSpPr>
          <p:cNvPr id="158725" name="Rectangle 5">
            <a:extLst>
              <a:ext uri="{FF2B5EF4-FFF2-40B4-BE49-F238E27FC236}">
                <a16:creationId xmlns:a16="http://schemas.microsoft.com/office/drawing/2014/main" id="{051445AE-AC4C-5D55-01C5-3157F9A21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00600"/>
            <a:ext cx="2133600" cy="1447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/>
          <a:lstStyle/>
          <a:p>
            <a:pPr eaLnBrk="0" hangingPunct="0"/>
            <a:r>
              <a:rPr lang="tr-TR" altLang="tr-TR" sz="1600" b="1">
                <a:latin typeface="Arial" panose="020B0604020202020204" pitchFamily="34" charset="0"/>
              </a:rPr>
              <a:t>Tehditler</a:t>
            </a:r>
            <a:endParaRPr lang="en-US" altLang="tr-TR" sz="1600" b="1">
              <a:latin typeface="Arial" panose="020B0604020202020204" pitchFamily="34" charset="0"/>
            </a:endParaRPr>
          </a:p>
          <a:p>
            <a:r>
              <a:rPr lang="en-US" altLang="tr-TR" sz="1600">
                <a:latin typeface="Arial" panose="020B0604020202020204" pitchFamily="34" charset="0"/>
              </a:rPr>
              <a:t>1.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2.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3.</a:t>
            </a:r>
          </a:p>
          <a:p>
            <a:pPr eaLnBrk="0" hangingPunct="0"/>
            <a:endParaRPr lang="en-US" altLang="tr-TR" sz="1600" b="1">
              <a:latin typeface="Arial" panose="020B0604020202020204" pitchFamily="34" charset="0"/>
            </a:endParaRPr>
          </a:p>
        </p:txBody>
      </p:sp>
      <p:sp>
        <p:nvSpPr>
          <p:cNvPr id="158726" name="Rectangle 6">
            <a:extLst>
              <a:ext uri="{FF2B5EF4-FFF2-40B4-BE49-F238E27FC236}">
                <a16:creationId xmlns:a16="http://schemas.microsoft.com/office/drawing/2014/main" id="{F041F9A9-1FB0-9D34-5BDA-B1887690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1" y="2743200"/>
            <a:ext cx="2130425" cy="1447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/>
          <a:lstStyle/>
          <a:p>
            <a:pPr eaLnBrk="0" hangingPunct="0"/>
            <a:r>
              <a:rPr lang="tr-TR" altLang="tr-TR" sz="1600" b="1">
                <a:latin typeface="Arial" panose="020B0604020202020204" pitchFamily="34" charset="0"/>
              </a:rPr>
              <a:t>Zayıf Yönler</a:t>
            </a:r>
            <a:endParaRPr lang="en-US" altLang="tr-TR" sz="1600" b="1">
              <a:latin typeface="Arial" panose="020B0604020202020204" pitchFamily="34" charset="0"/>
            </a:endParaRPr>
          </a:p>
          <a:p>
            <a:r>
              <a:rPr lang="en-US" altLang="tr-TR" sz="1600">
                <a:latin typeface="Arial" panose="020B0604020202020204" pitchFamily="34" charset="0"/>
              </a:rPr>
              <a:t>1.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2.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3.</a:t>
            </a:r>
          </a:p>
          <a:p>
            <a:pPr eaLnBrk="0" hangingPunct="0"/>
            <a:endParaRPr lang="en-US" altLang="tr-TR" sz="1600" b="1">
              <a:latin typeface="Arial" panose="020B0604020202020204" pitchFamily="34" charset="0"/>
            </a:endParaRPr>
          </a:p>
        </p:txBody>
      </p:sp>
      <p:sp>
        <p:nvSpPr>
          <p:cNvPr id="158727" name="AutoShape 7">
            <a:extLst>
              <a:ext uri="{FF2B5EF4-FFF2-40B4-BE49-F238E27FC236}">
                <a16:creationId xmlns:a16="http://schemas.microsoft.com/office/drawing/2014/main" id="{9D786548-4E50-F075-0A22-CD3E80B24431}"/>
              </a:ext>
            </a:extLst>
          </p:cNvPr>
          <p:cNvSpPr>
            <a:spLocks/>
          </p:cNvSpPr>
          <p:nvPr/>
        </p:nvSpPr>
        <p:spPr bwMode="auto">
          <a:xfrm>
            <a:off x="4495800" y="2743200"/>
            <a:ext cx="228600" cy="1447800"/>
          </a:xfrm>
          <a:prstGeom prst="leftBrace">
            <a:avLst>
              <a:gd name="adj1" fmla="val 52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8728" name="AutoShape 8">
            <a:extLst>
              <a:ext uri="{FF2B5EF4-FFF2-40B4-BE49-F238E27FC236}">
                <a16:creationId xmlns:a16="http://schemas.microsoft.com/office/drawing/2014/main" id="{F7D2497F-CFF3-DCF1-5820-66A761F1C7A4}"/>
              </a:ext>
            </a:extLst>
          </p:cNvPr>
          <p:cNvSpPr>
            <a:spLocks/>
          </p:cNvSpPr>
          <p:nvPr/>
        </p:nvSpPr>
        <p:spPr bwMode="auto">
          <a:xfrm>
            <a:off x="4495800" y="4800600"/>
            <a:ext cx="228600" cy="1447800"/>
          </a:xfrm>
          <a:prstGeom prst="leftBrace">
            <a:avLst>
              <a:gd name="adj1" fmla="val 52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8729" name="Text Box 9">
            <a:extLst>
              <a:ext uri="{FF2B5EF4-FFF2-40B4-BE49-F238E27FC236}">
                <a16:creationId xmlns:a16="http://schemas.microsoft.com/office/drawing/2014/main" id="{BC2BAE1F-3830-EE1F-6FC3-0AE9C444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8168" y="3048000"/>
            <a:ext cx="10438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r-TR" altLang="tr-TR">
                <a:latin typeface="Arial" panose="020B0604020202020204" pitchFamily="34" charset="0"/>
              </a:rPr>
              <a:t>İç Çevre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58730" name="Text Box 10">
            <a:extLst>
              <a:ext uri="{FF2B5EF4-FFF2-40B4-BE49-F238E27FC236}">
                <a16:creationId xmlns:a16="http://schemas.microsoft.com/office/drawing/2014/main" id="{E0E52C9B-01C8-4B99-0DD0-78A25D85A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5606" y="5105400"/>
            <a:ext cx="1210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r-TR" altLang="tr-TR">
                <a:latin typeface="Arial" panose="020B0604020202020204" pitchFamily="34" charset="0"/>
              </a:rPr>
              <a:t>Dış Çevre</a:t>
            </a:r>
            <a:endParaRPr lang="en-US" altLang="tr-TR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EB940779-D936-E847-5FB1-28C157CEE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1066800"/>
            <a:ext cx="7467600" cy="1066800"/>
          </a:xfrm>
        </p:spPr>
        <p:txBody>
          <a:bodyPr/>
          <a:lstStyle/>
          <a:p>
            <a:r>
              <a:rPr lang="en-US" altLang="tr-TR">
                <a:solidFill>
                  <a:srgbClr val="A50021"/>
                </a:solidFill>
              </a:rPr>
              <a:t>TOWS Matri</a:t>
            </a:r>
            <a:r>
              <a:rPr lang="tr-TR" altLang="tr-TR">
                <a:solidFill>
                  <a:srgbClr val="A50021"/>
                </a:solidFill>
              </a:rPr>
              <a:t>si</a:t>
            </a:r>
            <a:endParaRPr lang="en-US" altLang="tr-TR">
              <a:solidFill>
                <a:srgbClr val="A50021"/>
              </a:solidFill>
            </a:endParaRP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DD97709B-F6B4-2EEC-0BFD-292E93A9A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488" y="5105400"/>
            <a:ext cx="1662112" cy="1447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altLang="tr-TR" sz="1600" b="1">
                <a:latin typeface="Arial" panose="020B0604020202020204" pitchFamily="34" charset="0"/>
              </a:rPr>
              <a:t>Zayıf yönler</a:t>
            </a:r>
            <a:r>
              <a:rPr lang="en-US" altLang="tr-TR" sz="1600" b="1">
                <a:latin typeface="Arial" panose="020B0604020202020204" pitchFamily="34" charset="0"/>
              </a:rPr>
              <a:t>: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1.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2.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3.</a:t>
            </a:r>
            <a:endParaRPr lang="en-US" altLang="tr-TR">
              <a:latin typeface="Arial" panose="020B0604020202020204" pitchFamily="34" charset="0"/>
            </a:endParaRPr>
          </a:p>
        </p:txBody>
      </p:sp>
      <p:sp>
        <p:nvSpPr>
          <p:cNvPr id="162820" name="Rectangle 4">
            <a:extLst>
              <a:ext uri="{FF2B5EF4-FFF2-40B4-BE49-F238E27FC236}">
                <a16:creationId xmlns:a16="http://schemas.microsoft.com/office/drawing/2014/main" id="{3053855B-4018-CC94-E0DB-1CE4343BA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488" y="3657600"/>
            <a:ext cx="1585912" cy="1447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altLang="tr-TR" sz="1600" b="1">
                <a:latin typeface="Arial" panose="020B0604020202020204" pitchFamily="34" charset="0"/>
              </a:rPr>
              <a:t>Güçlü Yönler</a:t>
            </a:r>
            <a:r>
              <a:rPr lang="en-US" altLang="tr-TR" sz="1600" b="1">
                <a:latin typeface="Arial" panose="020B0604020202020204" pitchFamily="34" charset="0"/>
              </a:rPr>
              <a:t>: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1.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2.</a:t>
            </a:r>
          </a:p>
          <a:p>
            <a:r>
              <a:rPr lang="en-US" altLang="tr-TR" sz="1600">
                <a:latin typeface="Arial" panose="020B0604020202020204" pitchFamily="34" charset="0"/>
              </a:rPr>
              <a:t>3.</a:t>
            </a:r>
          </a:p>
        </p:txBody>
      </p:sp>
      <p:sp>
        <p:nvSpPr>
          <p:cNvPr id="162821" name="Rectangle 5">
            <a:extLst>
              <a:ext uri="{FF2B5EF4-FFF2-40B4-BE49-F238E27FC236}">
                <a16:creationId xmlns:a16="http://schemas.microsoft.com/office/drawing/2014/main" id="{4D095727-C684-7126-2A2D-2034B9541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105400"/>
            <a:ext cx="2133600" cy="14478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tr-TR" altLang="tr-TR" sz="1600" b="1">
                <a:latin typeface="Arial" panose="020B0604020202020204" pitchFamily="34" charset="0"/>
              </a:rPr>
              <a:t>ZF</a:t>
            </a:r>
            <a:r>
              <a:rPr lang="en-US" altLang="tr-TR" sz="1600" b="1">
                <a:latin typeface="Arial" panose="020B0604020202020204" pitchFamily="34" charset="0"/>
              </a:rPr>
              <a:t> Strate</a:t>
            </a:r>
            <a:r>
              <a:rPr lang="tr-TR" altLang="tr-TR" sz="1600" b="1">
                <a:latin typeface="Arial" panose="020B0604020202020204" pitchFamily="34" charset="0"/>
              </a:rPr>
              <a:t>jileri</a:t>
            </a:r>
            <a:endParaRPr lang="en-US" altLang="tr-TR" sz="1600" b="1">
              <a:latin typeface="Arial" panose="020B0604020202020204" pitchFamily="34" charset="0"/>
            </a:endParaRPr>
          </a:p>
          <a:p>
            <a:pPr algn="ctr" eaLnBrk="0" hangingPunct="0"/>
            <a:r>
              <a:rPr lang="tr-TR" altLang="tr-TR" sz="1600">
                <a:latin typeface="Arial" panose="020B0604020202020204" pitchFamily="34" charset="0"/>
              </a:rPr>
              <a:t>Zayıflıkların </a:t>
            </a:r>
          </a:p>
          <a:p>
            <a:pPr algn="ctr" eaLnBrk="0" hangingPunct="0"/>
            <a:r>
              <a:rPr lang="tr-TR" altLang="tr-TR" sz="1600">
                <a:latin typeface="Arial" panose="020B0604020202020204" pitchFamily="34" charset="0"/>
              </a:rPr>
              <a:t>üstesinden </a:t>
            </a:r>
          </a:p>
          <a:p>
            <a:pPr algn="ctr" eaLnBrk="0" hangingPunct="0"/>
            <a:r>
              <a:rPr lang="tr-TR" altLang="tr-TR" sz="1600">
                <a:latin typeface="Arial" panose="020B0604020202020204" pitchFamily="34" charset="0"/>
              </a:rPr>
              <a:t>gelmek için fırsatlardan </a:t>
            </a:r>
          </a:p>
          <a:p>
            <a:pPr algn="ctr" eaLnBrk="0" hangingPunct="0"/>
            <a:r>
              <a:rPr lang="tr-TR" altLang="tr-TR" sz="1600">
                <a:latin typeface="Arial" panose="020B0604020202020204" pitchFamily="34" charset="0"/>
              </a:rPr>
              <a:t>yararlanılması</a:t>
            </a:r>
            <a:endParaRPr lang="en-US" altLang="tr-TR" sz="1600">
              <a:latin typeface="Arial" panose="020B0604020202020204" pitchFamily="34" charset="0"/>
            </a:endParaRPr>
          </a:p>
        </p:txBody>
      </p:sp>
      <p:sp>
        <p:nvSpPr>
          <p:cNvPr id="162822" name="Rectangle 6">
            <a:extLst>
              <a:ext uri="{FF2B5EF4-FFF2-40B4-BE49-F238E27FC236}">
                <a16:creationId xmlns:a16="http://schemas.microsoft.com/office/drawing/2014/main" id="{350F1836-320B-EC32-B3F8-BCC6E9458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2133600" cy="14478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tr-TR" altLang="tr-TR" sz="1600" b="1">
                <a:latin typeface="Arial" panose="020B0604020202020204" pitchFamily="34" charset="0"/>
              </a:rPr>
              <a:t>GF stratejileri</a:t>
            </a:r>
            <a:endParaRPr lang="en-US" altLang="tr-TR" sz="1600" b="1">
              <a:latin typeface="Arial" panose="020B0604020202020204" pitchFamily="34" charset="0"/>
            </a:endParaRPr>
          </a:p>
          <a:p>
            <a:pPr algn="ctr" eaLnBrk="0" hangingPunct="0"/>
            <a:r>
              <a:rPr lang="tr-TR" altLang="tr-TR" sz="1600">
                <a:latin typeface="Arial" panose="020B0604020202020204" pitchFamily="34" charset="0"/>
              </a:rPr>
              <a:t>Fırsatlardan </a:t>
            </a:r>
          </a:p>
          <a:p>
            <a:pPr algn="ctr" eaLnBrk="0" hangingPunct="0"/>
            <a:r>
              <a:rPr lang="tr-TR" altLang="tr-TR" sz="1600">
                <a:latin typeface="Arial" panose="020B0604020202020204" pitchFamily="34" charset="0"/>
              </a:rPr>
              <a:t>yararlanmak</a:t>
            </a:r>
          </a:p>
          <a:p>
            <a:pPr algn="ctr" eaLnBrk="0" hangingPunct="0"/>
            <a:r>
              <a:rPr lang="tr-TR" altLang="tr-TR" sz="1600">
                <a:latin typeface="Arial" panose="020B0604020202020204" pitchFamily="34" charset="0"/>
              </a:rPr>
              <a:t> için güçlü yönlerin</a:t>
            </a:r>
          </a:p>
          <a:p>
            <a:pPr algn="ctr" eaLnBrk="0" hangingPunct="0"/>
            <a:r>
              <a:rPr lang="tr-TR" altLang="tr-TR" sz="1600">
                <a:latin typeface="Arial" panose="020B0604020202020204" pitchFamily="34" charset="0"/>
              </a:rPr>
              <a:t> kullanılması</a:t>
            </a:r>
            <a:endParaRPr lang="en-US" altLang="tr-TR" sz="1600">
              <a:latin typeface="Arial" panose="020B0604020202020204" pitchFamily="34" charset="0"/>
            </a:endParaRPr>
          </a:p>
        </p:txBody>
      </p:sp>
      <p:sp>
        <p:nvSpPr>
          <p:cNvPr id="162823" name="Rectangle 7">
            <a:extLst>
              <a:ext uri="{FF2B5EF4-FFF2-40B4-BE49-F238E27FC236}">
                <a16:creationId xmlns:a16="http://schemas.microsoft.com/office/drawing/2014/main" id="{E15C1CDC-9814-4615-EB89-7AC3B3F03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438400"/>
            <a:ext cx="2133600" cy="12192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0" hangingPunct="0"/>
            <a:r>
              <a:rPr lang="tr-TR" altLang="tr-TR" sz="1600" b="1">
                <a:latin typeface="Arial" panose="020B0604020202020204" pitchFamily="34" charset="0"/>
              </a:rPr>
              <a:t>Fırsatlar</a:t>
            </a:r>
            <a:r>
              <a:rPr lang="en-US" altLang="tr-TR" sz="1600" b="1">
                <a:latin typeface="Arial" panose="020B0604020202020204" pitchFamily="34" charset="0"/>
              </a:rPr>
              <a:t>:</a:t>
            </a:r>
          </a:p>
          <a:p>
            <a:pPr eaLnBrk="0" hangingPunct="0"/>
            <a:r>
              <a:rPr lang="en-US" altLang="tr-TR" sz="1600">
                <a:latin typeface="Arial" panose="020B0604020202020204" pitchFamily="34" charset="0"/>
              </a:rPr>
              <a:t>1.</a:t>
            </a:r>
          </a:p>
          <a:p>
            <a:pPr eaLnBrk="0" hangingPunct="0"/>
            <a:r>
              <a:rPr lang="en-US" altLang="tr-TR" sz="1600">
                <a:latin typeface="Arial" panose="020B0604020202020204" pitchFamily="34" charset="0"/>
              </a:rPr>
              <a:t>2.</a:t>
            </a:r>
          </a:p>
          <a:p>
            <a:pPr eaLnBrk="0" hangingPunct="0"/>
            <a:r>
              <a:rPr lang="en-US" altLang="tr-TR" sz="1600">
                <a:latin typeface="Arial" panose="020B0604020202020204" pitchFamily="34" charset="0"/>
              </a:rPr>
              <a:t>3.</a:t>
            </a:r>
          </a:p>
        </p:txBody>
      </p:sp>
      <p:sp>
        <p:nvSpPr>
          <p:cNvPr id="162824" name="Rectangle 8">
            <a:extLst>
              <a:ext uri="{FF2B5EF4-FFF2-40B4-BE49-F238E27FC236}">
                <a16:creationId xmlns:a16="http://schemas.microsoft.com/office/drawing/2014/main" id="{525C0681-8D5C-201F-1F59-A3E3032A6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105400"/>
            <a:ext cx="2057400" cy="14478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tr-TR" altLang="tr-TR" sz="1600" b="1">
                <a:latin typeface="Arial" panose="020B0604020202020204" pitchFamily="34" charset="0"/>
              </a:rPr>
              <a:t>ZT</a:t>
            </a:r>
            <a:r>
              <a:rPr lang="en-US" altLang="tr-TR" sz="1600" b="1">
                <a:latin typeface="Arial" panose="020B0604020202020204" pitchFamily="34" charset="0"/>
              </a:rPr>
              <a:t> Strate</a:t>
            </a:r>
            <a:r>
              <a:rPr lang="tr-TR" altLang="tr-TR" sz="1600" b="1">
                <a:latin typeface="Arial" panose="020B0604020202020204" pitchFamily="34" charset="0"/>
              </a:rPr>
              <a:t>jileri</a:t>
            </a:r>
            <a:endParaRPr lang="en-US" altLang="tr-TR" sz="1600" b="1">
              <a:latin typeface="Arial" panose="020B0604020202020204" pitchFamily="34" charset="0"/>
            </a:endParaRPr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Zayıflıkları minimize</a:t>
            </a:r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Etmek ve tehditleri</a:t>
            </a:r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Bertaraf etmek </a:t>
            </a:r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İçin savunma</a:t>
            </a:r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stratejileri</a:t>
            </a:r>
            <a:endParaRPr lang="en-US" altLang="tr-TR" sz="1600">
              <a:latin typeface="Arial" panose="020B0604020202020204" pitchFamily="34" charset="0"/>
            </a:endParaRPr>
          </a:p>
        </p:txBody>
      </p:sp>
      <p:sp>
        <p:nvSpPr>
          <p:cNvPr id="162825" name="Rectangle 9">
            <a:extLst>
              <a:ext uri="{FF2B5EF4-FFF2-40B4-BE49-F238E27FC236}">
                <a16:creationId xmlns:a16="http://schemas.microsoft.com/office/drawing/2014/main" id="{5BB88741-4445-95FC-8625-CB0A80147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657600"/>
            <a:ext cx="2057400" cy="14478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tr-TR" altLang="tr-TR" sz="2000" b="1"/>
              <a:t>GF stratejileri</a:t>
            </a:r>
            <a:endParaRPr lang="en-US" altLang="tr-TR" sz="2000" b="1"/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Tehditlerden </a:t>
            </a:r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kaçınmak </a:t>
            </a:r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için güçlü yönlerin </a:t>
            </a:r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kullanılması</a:t>
            </a:r>
            <a:endParaRPr lang="en-US" altLang="tr-TR" sz="1600">
              <a:latin typeface="Arial" panose="020B0604020202020204" pitchFamily="34" charset="0"/>
            </a:endParaRPr>
          </a:p>
        </p:txBody>
      </p:sp>
      <p:sp>
        <p:nvSpPr>
          <p:cNvPr id="162826" name="Rectangle 10">
            <a:extLst>
              <a:ext uri="{FF2B5EF4-FFF2-40B4-BE49-F238E27FC236}">
                <a16:creationId xmlns:a16="http://schemas.microsoft.com/office/drawing/2014/main" id="{B48B6F29-F21D-B1A5-58B9-4A9A2545F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438400"/>
            <a:ext cx="2057400" cy="12192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0" hangingPunct="0"/>
            <a:r>
              <a:rPr lang="tr-TR" altLang="tr-TR" sz="1600" b="1">
                <a:latin typeface="Arial" panose="020B0604020202020204" pitchFamily="34" charset="0"/>
              </a:rPr>
              <a:t>Tehditler</a:t>
            </a:r>
            <a:r>
              <a:rPr lang="en-US" altLang="tr-TR" sz="1600" b="1">
                <a:latin typeface="Arial" panose="020B0604020202020204" pitchFamily="34" charset="0"/>
              </a:rPr>
              <a:t>:</a:t>
            </a:r>
          </a:p>
          <a:p>
            <a:pPr eaLnBrk="0" hangingPunct="0"/>
            <a:r>
              <a:rPr lang="en-US" altLang="tr-TR" sz="1600">
                <a:latin typeface="Arial" panose="020B0604020202020204" pitchFamily="34" charset="0"/>
              </a:rPr>
              <a:t>1.</a:t>
            </a:r>
          </a:p>
          <a:p>
            <a:pPr eaLnBrk="0" hangingPunct="0"/>
            <a:r>
              <a:rPr lang="en-US" altLang="tr-TR" sz="1600">
                <a:latin typeface="Arial" panose="020B0604020202020204" pitchFamily="34" charset="0"/>
              </a:rPr>
              <a:t>2.</a:t>
            </a:r>
          </a:p>
          <a:p>
            <a:pPr eaLnBrk="0" hangingPunct="0"/>
            <a:r>
              <a:rPr lang="en-US" altLang="tr-TR" sz="1600">
                <a:latin typeface="Arial" panose="020B0604020202020204" pitchFamily="34" charset="0"/>
              </a:rPr>
              <a:t>3.</a:t>
            </a:r>
          </a:p>
        </p:txBody>
      </p:sp>
      <p:sp>
        <p:nvSpPr>
          <p:cNvPr id="162827" name="Rectangle 11">
            <a:extLst>
              <a:ext uri="{FF2B5EF4-FFF2-40B4-BE49-F238E27FC236}">
                <a16:creationId xmlns:a16="http://schemas.microsoft.com/office/drawing/2014/main" id="{14622347-4684-E30F-9BDD-0969678DC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86000"/>
            <a:ext cx="16002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1600">
                <a:latin typeface="Arial" panose="020B0604020202020204" pitchFamily="34" charset="0"/>
              </a:rPr>
              <a:t>İç çevre </a:t>
            </a:r>
          </a:p>
          <a:p>
            <a:pPr algn="ctr"/>
            <a:r>
              <a:rPr lang="tr-TR" altLang="tr-TR" sz="1600">
                <a:latin typeface="Arial" panose="020B0604020202020204" pitchFamily="34" charset="0"/>
              </a:rPr>
              <a:t>analizinden</a:t>
            </a:r>
            <a:endParaRPr lang="en-US" altLang="tr-TR" sz="1600">
              <a:latin typeface="Arial" panose="020B0604020202020204" pitchFamily="34" charset="0"/>
            </a:endParaRPr>
          </a:p>
        </p:txBody>
      </p:sp>
      <p:sp>
        <p:nvSpPr>
          <p:cNvPr id="162828" name="Rectangle 12">
            <a:extLst>
              <a:ext uri="{FF2B5EF4-FFF2-40B4-BE49-F238E27FC236}">
                <a16:creationId xmlns:a16="http://schemas.microsoft.com/office/drawing/2014/main" id="{C0689E50-6227-B6BC-1512-DDE919354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752600"/>
            <a:ext cx="2895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tr-TR" altLang="tr-TR" sz="1600">
                <a:latin typeface="Arial" panose="020B0604020202020204" pitchFamily="34" charset="0"/>
              </a:rPr>
              <a:t>Dış çevre analizinden</a:t>
            </a:r>
            <a:endParaRPr lang="en-US" altLang="tr-TR" sz="1600">
              <a:latin typeface="Arial" panose="020B0604020202020204" pitchFamily="34" charset="0"/>
            </a:endParaRPr>
          </a:p>
        </p:txBody>
      </p:sp>
      <p:cxnSp>
        <p:nvCxnSpPr>
          <p:cNvPr id="162829" name="AutoShape 13">
            <a:extLst>
              <a:ext uri="{FF2B5EF4-FFF2-40B4-BE49-F238E27FC236}">
                <a16:creationId xmlns:a16="http://schemas.microsoft.com/office/drawing/2014/main" id="{999DF7B5-3A1E-6639-F96D-08F8C6995B77}"/>
              </a:ext>
            </a:extLst>
          </p:cNvPr>
          <p:cNvCxnSpPr>
            <a:cxnSpLocks noChangeShapeType="1"/>
            <a:stCxn id="162827" idx="3"/>
            <a:endCxn id="162820" idx="1"/>
          </p:cNvCxnSpPr>
          <p:nvPr/>
        </p:nvCxnSpPr>
        <p:spPr bwMode="auto">
          <a:xfrm>
            <a:off x="3657600" y="2819400"/>
            <a:ext cx="242888" cy="156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830" name="AutoShape 14">
            <a:extLst>
              <a:ext uri="{FF2B5EF4-FFF2-40B4-BE49-F238E27FC236}">
                <a16:creationId xmlns:a16="http://schemas.microsoft.com/office/drawing/2014/main" id="{4BAEAA7C-090C-F57F-BD72-ABC21937AC6F}"/>
              </a:ext>
            </a:extLst>
          </p:cNvPr>
          <p:cNvCxnSpPr>
            <a:cxnSpLocks noChangeShapeType="1"/>
            <a:stCxn id="162827" idx="3"/>
            <a:endCxn id="162819" idx="1"/>
          </p:cNvCxnSpPr>
          <p:nvPr/>
        </p:nvCxnSpPr>
        <p:spPr bwMode="auto">
          <a:xfrm>
            <a:off x="3657600" y="2819400"/>
            <a:ext cx="242888" cy="3009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831" name="AutoShape 15">
            <a:extLst>
              <a:ext uri="{FF2B5EF4-FFF2-40B4-BE49-F238E27FC236}">
                <a16:creationId xmlns:a16="http://schemas.microsoft.com/office/drawing/2014/main" id="{792F0352-BF0B-CD3D-9E6F-2693BC27D6EB}"/>
              </a:ext>
            </a:extLst>
          </p:cNvPr>
          <p:cNvCxnSpPr>
            <a:cxnSpLocks noChangeShapeType="1"/>
            <a:stCxn id="162828" idx="2"/>
            <a:endCxn id="162823" idx="0"/>
          </p:cNvCxnSpPr>
          <p:nvPr/>
        </p:nvCxnSpPr>
        <p:spPr bwMode="auto">
          <a:xfrm flipH="1">
            <a:off x="6553200" y="2057400"/>
            <a:ext cx="1447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832" name="AutoShape 16">
            <a:extLst>
              <a:ext uri="{FF2B5EF4-FFF2-40B4-BE49-F238E27FC236}">
                <a16:creationId xmlns:a16="http://schemas.microsoft.com/office/drawing/2014/main" id="{EDF995D2-27EC-0126-172A-ED6F108C91DF}"/>
              </a:ext>
            </a:extLst>
          </p:cNvPr>
          <p:cNvCxnSpPr>
            <a:cxnSpLocks noChangeShapeType="1"/>
            <a:stCxn id="162828" idx="2"/>
            <a:endCxn id="162826" idx="0"/>
          </p:cNvCxnSpPr>
          <p:nvPr/>
        </p:nvCxnSpPr>
        <p:spPr bwMode="auto">
          <a:xfrm>
            <a:off x="8001000" y="2057400"/>
            <a:ext cx="6477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952</Words>
  <Application>Microsoft Macintosh PowerPoint</Application>
  <PresentationFormat>Geniş ekran</PresentationFormat>
  <Paragraphs>198</Paragraphs>
  <Slides>15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Georgia</vt:lpstr>
      <vt:lpstr>Symbol</vt:lpstr>
      <vt:lpstr>Tahoma</vt:lpstr>
      <vt:lpstr>Times New Roman</vt:lpstr>
      <vt:lpstr>Wingdings</vt:lpstr>
      <vt:lpstr>Office Teması</vt:lpstr>
      <vt:lpstr>SWOT ANALİZİ</vt:lpstr>
      <vt:lpstr>S.W.O.T. Analizi</vt:lpstr>
      <vt:lpstr>SWOT Matrisi</vt:lpstr>
      <vt:lpstr>PowerPoint Sunusu</vt:lpstr>
      <vt:lpstr>PowerPoint Sunusu</vt:lpstr>
      <vt:lpstr>SWOT analizinden alternatif stratejiler oluşturmak</vt:lpstr>
      <vt:lpstr>PowerPoint Sunusu</vt:lpstr>
      <vt:lpstr>SWOT Analizi</vt:lpstr>
      <vt:lpstr>TOWS Matrisi</vt:lpstr>
      <vt:lpstr>PowerPoint Sunusu</vt:lpstr>
      <vt:lpstr>Güçlü ve Zayıf Yönler</vt:lpstr>
      <vt:lpstr>Kaynaklar</vt:lpstr>
      <vt:lpstr>Kabiliyetler</vt:lpstr>
      <vt:lpstr>Temel Yetenekler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ANALİZİ</dc:title>
  <dc:creator>Esra Dil</dc:creator>
  <cp:lastModifiedBy>Esra Dil</cp:lastModifiedBy>
  <cp:revision>1</cp:revision>
  <dcterms:created xsi:type="dcterms:W3CDTF">2023-06-14T07:52:02Z</dcterms:created>
  <dcterms:modified xsi:type="dcterms:W3CDTF">2023-06-14T08:00:16Z</dcterms:modified>
</cp:coreProperties>
</file>